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4.xml" ContentType="application/vnd.openxmlformats-officedocument.drawingml.chart+xml"/>
  <Override PartName="/ppt/notesMasters/notesMaster1.xml" ContentType="application/vnd.openxmlformats-officedocument.presentationml.notesMaster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8.xml" ContentType="application/vnd.openxmlformats-officedocument.drawingml.chart+xml"/>
  <Override PartName="/ppt/charts/chart17.xml" ContentType="application/vnd.openxmlformats-officedocument.drawingml.chart+xml"/>
  <Override PartName="/ppt/charts/chart27.xml" ContentType="application/vnd.openxmlformats-officedocument.drawingml.chart+xml"/>
  <Override PartName="/ppt/charts/chart19.xml" ContentType="application/vnd.openxmlformats-officedocument.drawingml.chart+xml"/>
  <Override PartName="/ppt/charts/chart16.xml" ContentType="application/vnd.openxmlformats-officedocument.drawingml.chart+xml"/>
  <Override PartName="/ppt/charts/chart4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71" r:id="rId5"/>
  </p:sldMasterIdLst>
  <p:notesMasterIdLst>
    <p:notesMasterId r:id="rId50"/>
  </p:notesMasterIdLst>
  <p:sldIdLst>
    <p:sldId id="787" r:id="rId6"/>
    <p:sldId id="788" r:id="rId7"/>
    <p:sldId id="1132" r:id="rId8"/>
    <p:sldId id="1126" r:id="rId9"/>
    <p:sldId id="1002" r:id="rId10"/>
    <p:sldId id="1133" r:id="rId11"/>
    <p:sldId id="849" r:id="rId12"/>
    <p:sldId id="671" r:id="rId13"/>
    <p:sldId id="1130" r:id="rId14"/>
    <p:sldId id="591" r:id="rId15"/>
    <p:sldId id="1134" r:id="rId16"/>
    <p:sldId id="888" r:id="rId17"/>
    <p:sldId id="935" r:id="rId18"/>
    <p:sldId id="862" r:id="rId19"/>
    <p:sldId id="1139" r:id="rId20"/>
    <p:sldId id="958" r:id="rId21"/>
    <p:sldId id="1140" r:id="rId22"/>
    <p:sldId id="900" r:id="rId23"/>
    <p:sldId id="803" r:id="rId24"/>
    <p:sldId id="836" r:id="rId25"/>
    <p:sldId id="893" r:id="rId26"/>
    <p:sldId id="811" r:id="rId27"/>
    <p:sldId id="951" r:id="rId28"/>
    <p:sldId id="952" r:id="rId29"/>
    <p:sldId id="919" r:id="rId30"/>
    <p:sldId id="905" r:id="rId31"/>
    <p:sldId id="850" r:id="rId32"/>
    <p:sldId id="950" r:id="rId33"/>
    <p:sldId id="921" r:id="rId34"/>
    <p:sldId id="897" r:id="rId35"/>
    <p:sldId id="898" r:id="rId36"/>
    <p:sldId id="1136" r:id="rId37"/>
    <p:sldId id="923" r:id="rId38"/>
    <p:sldId id="924" r:id="rId39"/>
    <p:sldId id="1135" r:id="rId40"/>
    <p:sldId id="1120" r:id="rId41"/>
    <p:sldId id="825" r:id="rId42"/>
    <p:sldId id="1124" r:id="rId43"/>
    <p:sldId id="1137" r:id="rId44"/>
    <p:sldId id="1138" r:id="rId45"/>
    <p:sldId id="1121" r:id="rId46"/>
    <p:sldId id="1123" r:id="rId47"/>
    <p:sldId id="1083" r:id="rId48"/>
    <p:sldId id="649" r:id="rId49"/>
  </p:sldIdLst>
  <p:sldSz cx="9144000" cy="5143500" type="screen16x9"/>
  <p:notesSz cx="6797675" cy="9926638"/>
  <p:custDataLst>
    <p:tags r:id="rId51"/>
  </p:custDataLst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37215A0-72CD-453A-A7D9-BC363A982304}">
          <p14:sldIdLst>
            <p14:sldId id="787"/>
            <p14:sldId id="788"/>
            <p14:sldId id="1132"/>
            <p14:sldId id="1126"/>
            <p14:sldId id="1002"/>
            <p14:sldId id="1133"/>
            <p14:sldId id="849"/>
            <p14:sldId id="671"/>
            <p14:sldId id="1130"/>
            <p14:sldId id="591"/>
          </p14:sldIdLst>
        </p14:section>
        <p14:section name="Untitled Section" id="{F22AE7F6-6D26-4650-BF79-E291382F6C98}">
          <p14:sldIdLst>
            <p14:sldId id="1134"/>
            <p14:sldId id="888"/>
            <p14:sldId id="935"/>
            <p14:sldId id="862"/>
            <p14:sldId id="1139"/>
            <p14:sldId id="958"/>
            <p14:sldId id="1140"/>
            <p14:sldId id="900"/>
            <p14:sldId id="803"/>
            <p14:sldId id="836"/>
            <p14:sldId id="893"/>
            <p14:sldId id="811"/>
            <p14:sldId id="951"/>
            <p14:sldId id="952"/>
            <p14:sldId id="919"/>
            <p14:sldId id="905"/>
            <p14:sldId id="850"/>
            <p14:sldId id="950"/>
            <p14:sldId id="921"/>
            <p14:sldId id="897"/>
            <p14:sldId id="898"/>
            <p14:sldId id="1136"/>
            <p14:sldId id="923"/>
            <p14:sldId id="924"/>
            <p14:sldId id="1135"/>
            <p14:sldId id="1120"/>
            <p14:sldId id="825"/>
            <p14:sldId id="1124"/>
            <p14:sldId id="1137"/>
            <p14:sldId id="1138"/>
            <p14:sldId id="1121"/>
            <p14:sldId id="1123"/>
            <p14:sldId id="1083"/>
            <p14:sldId id="6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8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612" userDrawn="1">
          <p15:clr>
            <a:srgbClr val="A4A3A4"/>
          </p15:clr>
        </p15:guide>
        <p15:guide id="5" orient="horz" pos="2913" userDrawn="1">
          <p15:clr>
            <a:srgbClr val="A4A3A4"/>
          </p15:clr>
        </p15:guide>
        <p15:guide id="10" orient="horz" pos="1620" userDrawn="1">
          <p15:clr>
            <a:srgbClr val="A4A3A4"/>
          </p15:clr>
        </p15:guide>
        <p15:guide id="11" orient="horz" pos="781" userDrawn="1">
          <p15:clr>
            <a:srgbClr val="A4A3A4"/>
          </p15:clr>
        </p15:guide>
        <p15:guide id="12" pos="1973" userDrawn="1">
          <p15:clr>
            <a:srgbClr val="A4A3A4"/>
          </p15:clr>
        </p15:guide>
        <p15:guide id="13" pos="3923" userDrawn="1">
          <p15:clr>
            <a:srgbClr val="A4A3A4"/>
          </p15:clr>
        </p15:guide>
        <p15:guide id="14" orient="horz" pos="2210" userDrawn="1">
          <p15:clr>
            <a:srgbClr val="A4A3A4"/>
          </p15:clr>
        </p15:guide>
        <p15:guide id="15" orient="horz" pos="18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D00"/>
    <a:srgbClr val="F7E2CB"/>
    <a:srgbClr val="E1F2F7"/>
    <a:srgbClr val="004B60"/>
    <a:srgbClr val="000000"/>
    <a:srgbClr val="BBEFAF"/>
    <a:srgbClr val="F2F2F2"/>
    <a:srgbClr val="F6B997"/>
    <a:srgbClr val="95E682"/>
    <a:srgbClr val="39A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888E2D-0CB4-46CE-B338-2CCF5D395331}" v="39" dt="2025-03-23T22:07:35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91" autoAdjust="0"/>
    <p:restoredTop sz="78143" autoAdjust="0"/>
  </p:normalViewPr>
  <p:slideViewPr>
    <p:cSldViewPr snapToGrid="0">
      <p:cViewPr varScale="1">
        <p:scale>
          <a:sx n="100" d="100"/>
          <a:sy n="100" d="100"/>
        </p:scale>
        <p:origin x="60" y="324"/>
      </p:cViewPr>
      <p:guideLst>
        <p:guide orient="horz" pos="1484"/>
        <p:guide pos="2880"/>
        <p:guide pos="612"/>
        <p:guide orient="horz" pos="2913"/>
        <p:guide orient="horz" pos="1620"/>
        <p:guide orient="horz" pos="781"/>
        <p:guide pos="1973"/>
        <p:guide pos="3923"/>
        <p:guide orient="horz" pos="2210"/>
        <p:guide orient="horz" pos="184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2068"/>
    </p:cViewPr>
  </p:sorterViewPr>
  <p:notesViewPr>
    <p:cSldViewPr snapToGrid="0">
      <p:cViewPr varScale="1">
        <p:scale>
          <a:sx n="78" d="100"/>
          <a:sy n="78" d="100"/>
        </p:scale>
        <p:origin x="40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8" Type="http://schemas.openxmlformats.org/officeDocument/2006/relationships/customXml" Target="../customXml/item4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tags" Target="tags/tag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5/10/relationships/revisionInfo" Target="revisionInfo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uemmer" userId="2dc264b2-903f-4c8c-8b06-715467abe0c5" providerId="ADAL" clId="{98888E2D-0CB4-46CE-B338-2CCF5D395331}"/>
    <pc:docChg chg="custSel delSld modSld modSection">
      <pc:chgData name="James Huemmer" userId="2dc264b2-903f-4c8c-8b06-715467abe0c5" providerId="ADAL" clId="{98888E2D-0CB4-46CE-B338-2CCF5D395331}" dt="2025-03-23T22:07:35.054" v="156" actId="6549"/>
      <pc:docMkLst>
        <pc:docMk/>
      </pc:docMkLst>
      <pc:sldChg chg="modSp mod">
        <pc:chgData name="James Huemmer" userId="2dc264b2-903f-4c8c-8b06-715467abe0c5" providerId="ADAL" clId="{98888E2D-0CB4-46CE-B338-2CCF5D395331}" dt="2025-03-19T08:47:54.297" v="135" actId="313"/>
        <pc:sldMkLst>
          <pc:docMk/>
          <pc:sldMk cId="454610056" sldId="787"/>
        </pc:sldMkLst>
        <pc:spChg chg="mod">
          <ac:chgData name="James Huemmer" userId="2dc264b2-903f-4c8c-8b06-715467abe0c5" providerId="ADAL" clId="{98888E2D-0CB4-46CE-B338-2CCF5D395331}" dt="2025-03-19T08:47:54.297" v="135" actId="313"/>
          <ac:spMkLst>
            <pc:docMk/>
            <pc:sldMk cId="454610056" sldId="787"/>
            <ac:spMk id="7" creationId="{00000000-0000-0000-0000-000000000000}"/>
          </ac:spMkLst>
        </pc:spChg>
      </pc:sldChg>
      <pc:sldChg chg="del">
        <pc:chgData name="James Huemmer" userId="2dc264b2-903f-4c8c-8b06-715467abe0c5" providerId="ADAL" clId="{98888E2D-0CB4-46CE-B338-2CCF5D395331}" dt="2025-03-19T08:45:24.323" v="0" actId="47"/>
        <pc:sldMkLst>
          <pc:docMk/>
          <pc:sldMk cId="1486304476" sldId="1119"/>
        </pc:sldMkLst>
      </pc:sldChg>
      <pc:sldChg chg="modSp">
        <pc:chgData name="James Huemmer" userId="2dc264b2-903f-4c8c-8b06-715467abe0c5" providerId="ADAL" clId="{98888E2D-0CB4-46CE-B338-2CCF5D395331}" dt="2025-03-23T22:07:35.054" v="156" actId="6549"/>
        <pc:sldMkLst>
          <pc:docMk/>
          <pc:sldMk cId="3873087516" sldId="1133"/>
        </pc:sldMkLst>
        <pc:spChg chg="mod">
          <ac:chgData name="James Huemmer" userId="2dc264b2-903f-4c8c-8b06-715467abe0c5" providerId="ADAL" clId="{98888E2D-0CB4-46CE-B338-2CCF5D395331}" dt="2025-03-23T22:07:35.054" v="156" actId="6549"/>
          <ac:spMkLst>
            <pc:docMk/>
            <pc:sldMk cId="3873087516" sldId="1133"/>
            <ac:spMk id="3" creationId="{BF13BABE-94C2-2583-F4FC-E9A2CF57D2B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458333333333334E-2"/>
          <c:y val="3.2337962962962964E-2"/>
          <c:w val="0.93532407407407403"/>
          <c:h val="0.86195069444444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1600" b="1" i="0" u="none" strike="noStrike" kern="1200" baseline="0">
                    <a:solidFill>
                      <a:srgbClr val="003C4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Sheet1!$B$2:$G$2</c:f>
              <c:strCache>
                <c:ptCount val="6"/>
                <c:pt idx="0">
                  <c:v>Less than
20 yrs</c:v>
                </c:pt>
                <c:pt idx="1">
                  <c:v>20 - 29
yrs</c:v>
                </c:pt>
                <c:pt idx="2">
                  <c:v>30 - 39
yrs</c:v>
                </c:pt>
                <c:pt idx="3">
                  <c:v>40 - 49
yrs</c:v>
                </c:pt>
                <c:pt idx="4">
                  <c:v>50 - 59
yrs</c:v>
                </c:pt>
                <c:pt idx="5">
                  <c:v>60 yrs
or more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</c:v>
                </c:pt>
                <c:pt idx="1">
                  <c:v>19</c:v>
                </c:pt>
                <c:pt idx="2">
                  <c:v>30</c:v>
                </c:pt>
                <c:pt idx="3">
                  <c:v>28</c:v>
                </c:pt>
                <c:pt idx="4">
                  <c:v>19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F6-4E8A-A333-D8FD0147F1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76794752"/>
        <c:axId val="276796544"/>
      </c:barChart>
      <c:catAx>
        <c:axId val="276794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6796544"/>
        <c:crosses val="autoZero"/>
        <c:auto val="1"/>
        <c:lblAlgn val="ctr"/>
        <c:lblOffset val="100"/>
        <c:noMultiLvlLbl val="0"/>
      </c:catAx>
      <c:valAx>
        <c:axId val="276796544"/>
        <c:scaling>
          <c:orientation val="minMax"/>
          <c:max val="70"/>
        </c:scaling>
        <c:delete val="1"/>
        <c:axPos val="l"/>
        <c:numFmt formatCode="0" sourceLinked="1"/>
        <c:majorTickMark val="out"/>
        <c:minorTickMark val="none"/>
        <c:tickLblPos val="nextTo"/>
        <c:crossAx val="276794752"/>
        <c:crosses val="autoZero"/>
        <c:crossBetween val="between"/>
        <c:majorUnit val="10"/>
        <c:minorUnit val="1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07246376811594E-2"/>
          <c:y val="3.7499999999999999E-2"/>
          <c:w val="0.966256038647343"/>
          <c:h val="0.79471850393700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Sheet1!$E$6</c:f>
              <c:strCache>
                <c:ptCount val="1"/>
                <c:pt idx="0">
                  <c:v>Benchmark Database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Sheet1!$F$4:$K$4</c:f>
              <c:strCache>
                <c:ptCount val="6"/>
                <c:pt idx="0">
                  <c:v>Very
Satisfied</c:v>
                </c:pt>
                <c:pt idx="1">
                  <c:v>Moderately
Satisfied</c:v>
                </c:pt>
                <c:pt idx="2">
                  <c:v>Slightly
Satisfied</c:v>
                </c:pt>
                <c:pt idx="3">
                  <c:v>Slightly
Dissatisfied</c:v>
                </c:pt>
                <c:pt idx="4">
                  <c:v>Moderately
Dissatisfied</c:v>
                </c:pt>
                <c:pt idx="5">
                  <c:v>Very
Dissatisfied</c:v>
                </c:pt>
              </c:strCache>
            </c:strRef>
          </c:cat>
          <c:val>
            <c:numRef>
              <c:f>Sheet1!$F$6:$K$6</c:f>
              <c:numCache>
                <c:formatCode>0</c:formatCode>
                <c:ptCount val="6"/>
                <c:pt idx="0">
                  <c:v>36.9</c:v>
                </c:pt>
                <c:pt idx="1">
                  <c:v>25.6</c:v>
                </c:pt>
                <c:pt idx="2">
                  <c:v>11.7</c:v>
                </c:pt>
                <c:pt idx="3">
                  <c:v>8.1</c:v>
                </c:pt>
                <c:pt idx="4">
                  <c:v>7.1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1B-4265-B078-66147E46F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4"/>
        <c:axId val="277347328"/>
        <c:axId val="277353216"/>
      </c:barChart>
      <c:catAx>
        <c:axId val="277347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7353216"/>
        <c:crosses val="autoZero"/>
        <c:auto val="1"/>
        <c:lblAlgn val="ctr"/>
        <c:lblOffset val="100"/>
        <c:noMultiLvlLbl val="0"/>
      </c:catAx>
      <c:valAx>
        <c:axId val="277353216"/>
        <c:scaling>
          <c:orientation val="minMax"/>
          <c:max val="7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277347328"/>
        <c:crosses val="autoZero"/>
        <c:crossBetween val="between"/>
        <c:majorUnit val="30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989251207729473E-2"/>
          <c:y val="0.1119375"/>
          <c:w val="0.954138768115942"/>
          <c:h val="0.74215600393700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Sheet1!$E$6</c:f>
              <c:strCache>
                <c:ptCount val="1"/>
                <c:pt idx="0">
                  <c:v>Benchmark Database</c:v>
                </c:pt>
              </c:strCache>
            </c:strRef>
          </c:tx>
          <c:spPr>
            <a:solidFill>
              <a:srgbClr val="EF7D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Sheet1!$F$4:$K$4</c:f>
              <c:strCache>
                <c:ptCount val="6"/>
                <c:pt idx="0">
                  <c:v>Very
Satisfied</c:v>
                </c:pt>
                <c:pt idx="1">
                  <c:v>Moderately
Satisfied</c:v>
                </c:pt>
                <c:pt idx="2">
                  <c:v>Slightly
Satisfied</c:v>
                </c:pt>
                <c:pt idx="3">
                  <c:v>Slightly
Dissatisfied</c:v>
                </c:pt>
                <c:pt idx="4">
                  <c:v>Moderately
Dissatisfied</c:v>
                </c:pt>
                <c:pt idx="5">
                  <c:v>Very
Dissatisfied</c:v>
                </c:pt>
              </c:strCache>
            </c:strRef>
          </c:cat>
          <c:val>
            <c:numRef>
              <c:f>Sheet1!$F$6:$K$6</c:f>
              <c:numCache>
                <c:formatCode>0</c:formatCode>
                <c:ptCount val="6"/>
                <c:pt idx="0">
                  <c:v>40.200000000000003</c:v>
                </c:pt>
                <c:pt idx="1">
                  <c:v>33.799999999999997</c:v>
                </c:pt>
                <c:pt idx="2">
                  <c:v>12.4</c:v>
                </c:pt>
                <c:pt idx="3">
                  <c:v>5.9</c:v>
                </c:pt>
                <c:pt idx="4">
                  <c:v>3.9</c:v>
                </c:pt>
                <c:pt idx="5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35-43DB-AFEF-337816FCE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14"/>
        <c:axId val="277505152"/>
        <c:axId val="265295360"/>
      </c:barChart>
      <c:catAx>
        <c:axId val="277505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65295360"/>
        <c:crosses val="autoZero"/>
        <c:auto val="1"/>
        <c:lblAlgn val="ctr"/>
        <c:lblOffset val="100"/>
        <c:noMultiLvlLbl val="0"/>
      </c:catAx>
      <c:valAx>
        <c:axId val="265295360"/>
        <c:scaling>
          <c:orientation val="minMax"/>
          <c:max val="7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277505152"/>
        <c:crosses val="autoZero"/>
        <c:crossBetween val="between"/>
        <c:majorUnit val="30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71980676328505E-2"/>
          <c:y val="0.171875"/>
          <c:w val="0.966256038647343"/>
          <c:h val="0.73109399606299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Sheet1!$E$5</c:f>
              <c:strCache>
                <c:ptCount val="1"/>
                <c:pt idx="0">
                  <c:v>BHP WAIO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1600" b="1" i="0" u="none" strike="noStrike" kern="1200" baseline="0">
                    <a:solidFill>
                      <a:srgbClr val="003C4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Sheet1!$F$4:$G$4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Sheet1!$F$5:$G$5</c:f>
              <c:numCache>
                <c:formatCode>0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A-4950-8E4E-B2811F1174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30"/>
        <c:overlap val="-15"/>
        <c:axId val="334263808"/>
        <c:axId val="334265344"/>
      </c:barChart>
      <c:catAx>
        <c:axId val="334263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4265344"/>
        <c:crosses val="autoZero"/>
        <c:auto val="1"/>
        <c:lblAlgn val="ctr"/>
        <c:lblOffset val="100"/>
        <c:noMultiLvlLbl val="0"/>
      </c:catAx>
      <c:valAx>
        <c:axId val="334265344"/>
        <c:scaling>
          <c:orientation val="minMax"/>
          <c:max val="7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33426380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645643939394101"/>
          <c:y val="2.0242945326278766E-2"/>
          <c:w val="0.45048641507984793"/>
          <c:h val="0.803643724696356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Benchmark Database</c:v>
                </c:pt>
              </c:strCache>
            </c:strRef>
          </c:tx>
          <c:spPr>
            <a:solidFill>
              <a:srgbClr val="EF7D00"/>
            </a:solidFill>
            <a:ln w="12700">
              <a:noFill/>
              <a:prstDash val="solid"/>
            </a:ln>
            <a:effectLst/>
          </c:spPr>
          <c:invertIfNegative val="0"/>
          <c:dLbls>
            <c:dLbl>
              <c:idx val="1"/>
              <c:spPr>
                <a:noFill/>
                <a:ln w="25399">
                  <a:noFill/>
                </a:ln>
              </c:spPr>
              <c:txPr>
                <a:bodyPr anchorCtr="0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Albertus Medium"/>
                      <a:cs typeface="Albertus Medium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1FC-4BC4-A51C-CAD0EEC971A8}"/>
                </c:ext>
              </c:extLst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Sheet1!$B$2:$F$2</c:f>
              <c:strCache>
                <c:ptCount val="5"/>
                <c:pt idx="0">
                  <c:v>Restricts effective work-related training</c:v>
                </c:pt>
                <c:pt idx="1">
                  <c:v>No predictability</c:v>
                </c:pt>
                <c:pt idx="2">
                  <c:v>Interferes with family and social life</c:v>
                </c:pt>
                <c:pt idx="3">
                  <c:v>Inadequate quality time off</c:v>
                </c:pt>
                <c:pt idx="4">
                  <c:v>Not enough total days off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 formatCode="General">
                  <c:v>37</c:v>
                </c:pt>
                <c:pt idx="1">
                  <c:v>24</c:v>
                </c:pt>
                <c:pt idx="2">
                  <c:v>32</c:v>
                </c:pt>
                <c:pt idx="3">
                  <c:v>41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BE-4279-A5E7-27A3C60763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2"/>
        <c:axId val="334360960"/>
        <c:axId val="334362496"/>
      </c:barChart>
      <c:catAx>
        <c:axId val="334360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 rot="0" vert="horz" anchor="ctr"/>
          <a:lstStyle/>
          <a:p>
            <a:pPr algn="just">
              <a:defRPr/>
            </a:pPr>
            <a:endParaRPr lang="en-US"/>
          </a:p>
        </c:txPr>
        <c:crossAx val="334362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436249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334360960"/>
        <c:crosses val="autoZero"/>
        <c:crossBetween val="between"/>
        <c:majorUnit val="20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2"/>
          </a:solidFill>
          <a:latin typeface="+mn-lt"/>
          <a:ea typeface="Albertus Medium"/>
          <a:cs typeface="Albertus Medium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871980676328502E-2"/>
          <c:y val="0"/>
          <c:w val="0.966256038647343"/>
          <c:h val="0.869718503937007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1600" b="1" i="0" u="none" strike="noStrike" kern="1200" baseline="0">
                    <a:solidFill>
                      <a:srgbClr val="003C4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Sheet1!$B$2:$F$2</c:f>
              <c:strCache>
                <c:ptCount val="5"/>
                <c:pt idx="0">
                  <c:v>8 hour shifts
1.8 days off</c:v>
                </c:pt>
                <c:pt idx="1">
                  <c:v>9 hour shifts
2.3 days off</c:v>
                </c:pt>
                <c:pt idx="2">
                  <c:v>10 hour shifts
2.8 days off</c:v>
                </c:pt>
                <c:pt idx="3">
                  <c:v>11 hour shifts
3.2 days off</c:v>
                </c:pt>
                <c:pt idx="4">
                  <c:v>12 hour shift
3.5 days off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23</c:v>
                </c:pt>
                <c:pt idx="1">
                  <c:v>8</c:v>
                </c:pt>
                <c:pt idx="2">
                  <c:v>23</c:v>
                </c:pt>
                <c:pt idx="3">
                  <c:v>3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9C-4F0E-A59E-6EE8B0CB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689792"/>
        <c:axId val="56691328"/>
      </c:barChart>
      <c:catAx>
        <c:axId val="56689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6691328"/>
        <c:crosses val="autoZero"/>
        <c:auto val="1"/>
        <c:lblAlgn val="ctr"/>
        <c:lblOffset val="100"/>
        <c:noMultiLvlLbl val="0"/>
      </c:catAx>
      <c:valAx>
        <c:axId val="56691328"/>
        <c:scaling>
          <c:orientation val="minMax"/>
          <c:max val="8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56689792"/>
        <c:crosses val="autoZero"/>
        <c:crossBetween val="between"/>
        <c:majorUnit val="40"/>
        <c:minorUnit val="1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71980676328502E-2"/>
          <c:y val="0.11562499999999999"/>
          <c:w val="0.966256038647343"/>
          <c:h val="0.73846850393700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Sheet1!$E$5</c:f>
              <c:strCache>
                <c:ptCount val="1"/>
              </c:strCache>
            </c:strRef>
          </c:tx>
          <c:spPr>
            <a:solidFill>
              <a:srgbClr val="EF7D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1600" b="1" i="0" u="none" strike="noStrike" kern="1200" baseline="0">
                    <a:solidFill>
                      <a:srgbClr val="003C4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Sheet1!$F$4:$G$4</c:f>
              <c:strCache>
                <c:ptCount val="2"/>
                <c:pt idx="0">
                  <c:v>Prefer longer work cycles &amp; longer breaks</c:v>
                </c:pt>
                <c:pt idx="1">
                  <c:v>Prefer shorter work cycles &amp; shorter breaks</c:v>
                </c:pt>
              </c:strCache>
            </c:strRef>
          </c:cat>
          <c:val>
            <c:numRef>
              <c:f>Sheet1!$F$5:$G$5</c:f>
              <c:numCache>
                <c:formatCode>0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1-453F-9240-F375F1B8D0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20"/>
        <c:overlap val="-8"/>
        <c:axId val="334808960"/>
        <c:axId val="334810496"/>
      </c:barChart>
      <c:catAx>
        <c:axId val="334808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4810496"/>
        <c:crosses val="autoZero"/>
        <c:auto val="1"/>
        <c:lblAlgn val="ctr"/>
        <c:lblOffset val="100"/>
        <c:noMultiLvlLbl val="0"/>
      </c:catAx>
      <c:valAx>
        <c:axId val="334810496"/>
        <c:scaling>
          <c:orientation val="minMax"/>
          <c:max val="90"/>
        </c:scaling>
        <c:delete val="1"/>
        <c:axPos val="l"/>
        <c:numFmt formatCode="0" sourceLinked="1"/>
        <c:majorTickMark val="out"/>
        <c:minorTickMark val="none"/>
        <c:tickLblPos val="nextTo"/>
        <c:crossAx val="33480896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003C4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D84-44FD-BA17-D732E8F2E7A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003C4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25B-4EC5-A1CE-55F70423F17E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lang="en-US" sz="1600" b="1" i="0" u="none" strike="noStrike" kern="1200" baseline="0">
                        <a:solidFill>
                          <a:srgbClr val="003C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CF54B34-B950-4284-9506-990189F5C1FB}" type="VALUE">
                      <a:rPr lang="en-US" sz="1600" b="1" i="0" u="none" strike="noStrike" kern="1200" baseline="0">
                        <a:solidFill>
                          <a:srgbClr val="003C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pPr>
                        <a:defRPr lang="en-US" sz="1600" b="1" i="0" u="none" strike="noStrike" kern="1200" baseline="0">
                          <a:solidFill>
                            <a:srgbClr val="003C4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A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DB3-4AD9-92AD-EC346391A22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003C4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73E-45BB-9B58-DF8F7360D98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003C4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73E-45BB-9B58-DF8F7360D98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003C4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126-44DF-9FFB-80886CF3A91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003C4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B3-4AD9-92AD-EC346391A22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003C4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83-49F8-8B58-12ED3BA5383E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003C4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25B-4EC5-A1CE-55F70423F1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Sheet1!$F$4:$N$4</c:f>
              <c:strCache>
                <c:ptCount val="9"/>
                <c:pt idx="0">
                  <c:v>Earlier than 5:00am, 1:00pm &amp; 9:00pm</c:v>
                </c:pt>
                <c:pt idx="1">
                  <c:v>5:00am, 1:00pm &amp; 9:00pm</c:v>
                </c:pt>
                <c:pt idx="2">
                  <c:v>5:30am, 1:30pm &amp; 9:30pm</c:v>
                </c:pt>
                <c:pt idx="3">
                  <c:v>6:00am, 2:00pm &amp; 10:00pm</c:v>
                </c:pt>
                <c:pt idx="4">
                  <c:v>6:30am, 2:30pm &amp; 10:30pm</c:v>
                </c:pt>
                <c:pt idx="5">
                  <c:v>7:00am, 3:00pm &amp; 11:00pm</c:v>
                </c:pt>
                <c:pt idx="6">
                  <c:v>7:30am, 3:30pm &amp; 11:30pm</c:v>
                </c:pt>
                <c:pt idx="7">
                  <c:v>8:00am, 4:00pm &amp; Midnight</c:v>
                </c:pt>
                <c:pt idx="8">
                  <c:v>Later than 8:00am, 4:00pm &amp;  Midnight</c:v>
                </c:pt>
              </c:strCache>
            </c:strRef>
          </c:cat>
          <c:val>
            <c:numRef>
              <c:f>Sheet1!$F$5:$N$5</c:f>
              <c:numCache>
                <c:formatCode>0</c:formatCode>
                <c:ptCount val="9"/>
                <c:pt idx="0">
                  <c:v>4</c:v>
                </c:pt>
                <c:pt idx="1">
                  <c:v>7</c:v>
                </c:pt>
                <c:pt idx="2">
                  <c:v>4</c:v>
                </c:pt>
                <c:pt idx="3">
                  <c:v>25</c:v>
                </c:pt>
                <c:pt idx="4">
                  <c:v>14</c:v>
                </c:pt>
                <c:pt idx="5">
                  <c:v>28</c:v>
                </c:pt>
                <c:pt idx="6">
                  <c:v>7</c:v>
                </c:pt>
                <c:pt idx="7">
                  <c:v>8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5B-4EC5-A1CE-55F70423F17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30112640"/>
        <c:axId val="230118528"/>
      </c:barChart>
      <c:catAx>
        <c:axId val="230112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230118528"/>
        <c:crosses val="autoZero"/>
        <c:auto val="1"/>
        <c:lblAlgn val="ctr"/>
        <c:lblOffset val="100"/>
        <c:noMultiLvlLbl val="0"/>
      </c:catAx>
      <c:valAx>
        <c:axId val="230118528"/>
        <c:scaling>
          <c:orientation val="minMax"/>
          <c:max val="6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230112640"/>
        <c:crosses val="autoZero"/>
        <c:crossBetween val="between"/>
        <c:majorUnit val="10"/>
        <c:minorUnit val="7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71560754217731"/>
          <c:y val="0.19158459595959598"/>
          <c:w val="0.43069717847769035"/>
          <c:h val="0.6630126262626262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</c:spPr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0-C3B2-4A9E-8D75-0904205E79BE}"/>
              </c:ext>
            </c:extLst>
          </c:dPt>
          <c:dLbls>
            <c:dLbl>
              <c:idx val="0"/>
              <c:layout>
                <c:manualLayout>
                  <c:x val="0.12083333333333333"/>
                  <c:y val="-6.34472222222222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B2-4A9E-8D75-0904205E79BE}"/>
                </c:ext>
              </c:extLst>
            </c:dLbl>
            <c:dLbl>
              <c:idx val="1"/>
              <c:layout>
                <c:manualLayout>
                  <c:x val="-0.15948831717611794"/>
                  <c:y val="-0.399280303030303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6.8769476280838529E-2"/>
                      <c:h val="0.11609595959595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3B2-4A9E-8D75-0904205E79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27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B2-4A9E-8D75-0904205E7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31807742782429"/>
          <c:y val="0.2172411616161628"/>
          <c:w val="0.43069717847769035"/>
          <c:h val="0.66301262626262625"/>
        </c:manualLayout>
      </c:layout>
      <c:doughnutChart>
        <c:varyColors val="1"/>
        <c:ser>
          <c:idx val="0"/>
          <c:order val="0"/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CC47-43F2-86A2-1EAF394DC55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C47-43F2-86A2-1EAF394DC55F}"/>
              </c:ext>
            </c:extLst>
          </c:dPt>
          <c:dLbls>
            <c:dLbl>
              <c:idx val="0"/>
              <c:layout>
                <c:manualLayout>
                  <c:x val="5.2047207170523552E-2"/>
                  <c:y val="-0.15423245884059039"/>
                </c:manualLayout>
              </c:layout>
              <c:spPr/>
              <c:txPr>
                <a:bodyPr/>
                <a:lstStyle/>
                <a:p>
                  <a:pPr>
                    <a:defRPr sz="1400" b="0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47-43F2-86A2-1EAF394DC55F}"/>
                </c:ext>
              </c:extLst>
            </c:dLbl>
            <c:dLbl>
              <c:idx val="1"/>
              <c:layout>
                <c:manualLayout>
                  <c:x val="0.14852101696548373"/>
                  <c:y val="2.5656565656565537E-2"/>
                </c:manualLayout>
              </c:layout>
              <c:spPr/>
              <c:txPr>
                <a:bodyPr/>
                <a:lstStyle/>
                <a:p>
                  <a:pPr>
                    <a:defRPr sz="1400" b="0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47-43F2-86A2-1EAF394DC55F}"/>
                </c:ext>
              </c:extLst>
            </c:dLbl>
            <c:dLbl>
              <c:idx val="2"/>
              <c:layout>
                <c:manualLayout>
                  <c:x val="0.27873407750934115"/>
                  <c:y val="0.24462069570386541"/>
                </c:manualLayout>
              </c:layout>
              <c:spPr/>
              <c:txPr>
                <a:bodyPr/>
                <a:lstStyle/>
                <a:p>
                  <a:pPr>
                    <a:defRPr sz="1400" b="0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47-43F2-86A2-1EAF394DC5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Sheet1!$D$2:$F$2</c:f>
              <c:strCache>
                <c:ptCount val="3"/>
                <c:pt idx="0">
                  <c:v>Too Much</c:v>
                </c:pt>
                <c:pt idx="1">
                  <c:v>Not Enough</c:v>
                </c:pt>
                <c:pt idx="2">
                  <c:v>Just Right</c:v>
                </c:pt>
              </c:strCache>
            </c:strRef>
          </c:cat>
          <c:val>
            <c:numRef>
              <c:f>Sheet1!$D$3:$F$3</c:f>
              <c:numCache>
                <c:formatCode>0.00</c:formatCode>
                <c:ptCount val="3"/>
                <c:pt idx="0">
                  <c:v>18</c:v>
                </c:pt>
                <c:pt idx="1">
                  <c:v>18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47-43F2-86A2-1EAF394DC5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142512077294687E-2"/>
          <c:y val="2.7045952790050461E-2"/>
          <c:w val="0.966256038647343"/>
          <c:h val="0.812792272967690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F7D00"/>
            </a:solidFill>
          </c:spPr>
          <c:invertIfNegative val="0"/>
          <c:dLbls>
            <c:dLbl>
              <c:idx val="0"/>
              <c:spPr/>
              <c:txPr>
                <a:bodyPr anchorCtr="0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003C4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9ED-4D15-919A-8BA60242F71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3373A76-7906-4CCA-BC49-4BE77D6EB75A}" type="VALUE">
                      <a:rPr lang="en-US" sz="1600" b="1" i="0" u="none" strike="noStrike" kern="1200" baseline="0">
                        <a:solidFill>
                          <a:srgbClr val="003C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pPr/>
                      <a:t>[VALUE]</a:t>
                    </a:fld>
                    <a:endParaRPr lang="en-A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9C9-404C-A922-D55E05E812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1600" b="1" i="0" u="none" strike="noStrike" kern="1200" baseline="0">
                    <a:solidFill>
                      <a:srgbClr val="003C4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Sheet1!$F$4:$O$4</c:f>
              <c:strCache>
                <c:ptCount val="10"/>
                <c:pt idx="0">
                  <c:v>35 hours
or less</c:v>
                </c:pt>
                <c:pt idx="1">
                  <c:v>36-37
hours</c:v>
                </c:pt>
                <c:pt idx="2">
                  <c:v>38-39
hours</c:v>
                </c:pt>
                <c:pt idx="3">
                  <c:v>40-41
hours</c:v>
                </c:pt>
                <c:pt idx="4">
                  <c:v>42-43
hours</c:v>
                </c:pt>
                <c:pt idx="5">
                  <c:v>44-45
hours</c:v>
                </c:pt>
                <c:pt idx="6">
                  <c:v>46-50
hours</c:v>
                </c:pt>
                <c:pt idx="7">
                  <c:v>51-55
hours</c:v>
                </c:pt>
                <c:pt idx="8">
                  <c:v>56-59
hours</c:v>
                </c:pt>
                <c:pt idx="9">
                  <c:v>60 or
more
hours</c:v>
                </c:pt>
              </c:strCache>
            </c:strRef>
          </c:cat>
          <c:val>
            <c:numRef>
              <c:f>Sheet1!$F$5:$O$5</c:f>
              <c:numCache>
                <c:formatCode>0</c:formatCode>
                <c:ptCount val="10"/>
                <c:pt idx="0">
                  <c:v>10</c:v>
                </c:pt>
                <c:pt idx="1">
                  <c:v>5</c:v>
                </c:pt>
                <c:pt idx="2">
                  <c:v>12</c:v>
                </c:pt>
                <c:pt idx="3">
                  <c:v>14</c:v>
                </c:pt>
                <c:pt idx="4">
                  <c:v>13</c:v>
                </c:pt>
                <c:pt idx="5">
                  <c:v>15</c:v>
                </c:pt>
                <c:pt idx="6">
                  <c:v>17</c:v>
                </c:pt>
                <c:pt idx="7">
                  <c:v>5</c:v>
                </c:pt>
                <c:pt idx="8">
                  <c:v>3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ED-4D15-919A-8BA60242F7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34732672"/>
        <c:axId val="334742656"/>
      </c:barChart>
      <c:catAx>
        <c:axId val="334732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334742656"/>
        <c:crossesAt val="0"/>
        <c:auto val="1"/>
        <c:lblAlgn val="ctr"/>
        <c:lblOffset val="100"/>
        <c:noMultiLvlLbl val="0"/>
      </c:catAx>
      <c:valAx>
        <c:axId val="334742656"/>
        <c:scaling>
          <c:orientation val="minMax"/>
          <c:max val="35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33473267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593750000000018E-2"/>
          <c:y val="4.3230092592592591E-2"/>
          <c:w val="0.87894791666666672"/>
          <c:h val="0.8451789351851851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600" b="1" i="0" u="none" strike="noStrike" kern="1200" baseline="0">
                      <a:solidFill>
                        <a:srgbClr val="003C4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814-4F09-8632-6AF356645B3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US" sz="1600" b="1" i="0" u="none" strike="noStrike" kern="1200" baseline="0">
                      <a:solidFill>
                        <a:srgbClr val="003C4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77F-4A11-808A-82AF03CBA64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US" sz="1600" b="1" i="0" u="none" strike="noStrike" kern="1200" baseline="0">
                      <a:solidFill>
                        <a:srgbClr val="003C4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77F-4A11-808A-82AF03CBA64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US" sz="1600" b="1" i="0" u="none" strike="noStrike" kern="1200" baseline="0">
                      <a:solidFill>
                        <a:srgbClr val="003C4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77F-4A11-808A-82AF03CBA64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US" sz="1600" b="1" i="0" u="none" strike="noStrike" kern="1200" baseline="0">
                      <a:solidFill>
                        <a:srgbClr val="003C4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77F-4A11-808A-82AF03CBA64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US" sz="1600" b="1" i="0" u="none" strike="noStrike" kern="1200" baseline="0">
                      <a:solidFill>
                        <a:srgbClr val="003C4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77F-4A11-808A-82AF03CBA6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Sheet1!$B$2:$G$2</c:f>
              <c:strCache>
                <c:ptCount val="6"/>
                <c:pt idx="0">
                  <c:v>Nil (Day Worker)</c:v>
                </c:pt>
                <c:pt idx="1">
                  <c:v>  0 - 5
yrs</c:v>
                </c:pt>
                <c:pt idx="2">
                  <c:v> 6 - 10
yrs</c:v>
                </c:pt>
                <c:pt idx="3">
                  <c:v>11 - 15
yrs</c:v>
                </c:pt>
                <c:pt idx="4">
                  <c:v>16 - 20
yrs</c:v>
                </c:pt>
                <c:pt idx="5">
                  <c:v>21 yrs
or more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4</c:v>
                </c:pt>
                <c:pt idx="1">
                  <c:v>27</c:v>
                </c:pt>
                <c:pt idx="2">
                  <c:v>21</c:v>
                </c:pt>
                <c:pt idx="3">
                  <c:v>17</c:v>
                </c:pt>
                <c:pt idx="4">
                  <c:v>12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16-45B2-8A37-23B0F8A93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76926848"/>
        <c:axId val="276928384"/>
      </c:barChart>
      <c:catAx>
        <c:axId val="276926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6928384"/>
        <c:crosses val="autoZero"/>
        <c:auto val="1"/>
        <c:lblAlgn val="ctr"/>
        <c:lblOffset val="100"/>
        <c:noMultiLvlLbl val="0"/>
      </c:catAx>
      <c:valAx>
        <c:axId val="276928384"/>
        <c:scaling>
          <c:orientation val="minMax"/>
          <c:max val="70"/>
        </c:scaling>
        <c:delete val="1"/>
        <c:axPos val="l"/>
        <c:numFmt formatCode="0" sourceLinked="1"/>
        <c:majorTickMark val="out"/>
        <c:minorTickMark val="none"/>
        <c:tickLblPos val="nextTo"/>
        <c:crossAx val="276926848"/>
        <c:crosses val="autoZero"/>
        <c:crossBetween val="between"/>
        <c:majorUnit val="10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871980676328502E-2"/>
          <c:y val="3.4375000000000003E-2"/>
          <c:w val="0.966256038647343"/>
          <c:h val="0.860656250000000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003C4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3D-4763-8744-AB570D3BFD7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003C4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3D-4763-8744-AB570D3BFD7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 algn="ctr" rtl="0">
                    <a:defRPr lang="en-AU" sz="16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BBD-4114-B60B-B547CAFF0C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Sheet1!$B$2:$C$2</c:f>
              <c:strCache>
                <c:ptCount val="2"/>
                <c:pt idx="0">
                  <c:v>Rotating Shifts</c:v>
                </c:pt>
                <c:pt idx="1">
                  <c:v>Permanent Shifts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1B-4E82-98CA-552CCD2C84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58843136"/>
        <c:axId val="58844672"/>
      </c:barChart>
      <c:catAx>
        <c:axId val="58843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8844672"/>
        <c:crosses val="autoZero"/>
        <c:auto val="1"/>
        <c:lblAlgn val="ctr"/>
        <c:lblOffset val="100"/>
        <c:noMultiLvlLbl val="0"/>
      </c:catAx>
      <c:valAx>
        <c:axId val="58844672"/>
        <c:scaling>
          <c:orientation val="minMax"/>
          <c:max val="8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58843136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F7D00"/>
            </a:solidFill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1B-4E82-98CA-552CCD2C84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1600" b="1" i="0" u="none" strike="noStrike" kern="1200" baseline="0">
                    <a:solidFill>
                      <a:srgbClr val="003C4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Sheet1!$B$2:$H$2</c:f>
              <c:strCache>
                <c:ptCount val="7"/>
                <c:pt idx="0">
                  <c:v>Less than 
1 week</c:v>
                </c:pt>
                <c:pt idx="1">
                  <c:v>1 week &amp; rotate</c:v>
                </c:pt>
                <c:pt idx="2">
                  <c:v>2 weeks &amp; rotate</c:v>
                </c:pt>
                <c:pt idx="3">
                  <c:v>3 weeks &amp; rotate</c:v>
                </c:pt>
                <c:pt idx="4">
                  <c:v>4 weeks &amp; rotate</c:v>
                </c:pt>
                <c:pt idx="5">
                  <c:v>8 weeks &amp; rotate</c:v>
                </c:pt>
                <c:pt idx="6">
                  <c:v>12 weeks 
or more &amp; rotate</c:v>
                </c:pt>
              </c:strCache>
            </c:strRef>
          </c:cat>
          <c:val>
            <c:numRef>
              <c:f>Sheet1!$B$3:$H$3</c:f>
              <c:numCache>
                <c:formatCode>0</c:formatCode>
                <c:ptCount val="7"/>
                <c:pt idx="0">
                  <c:v>31</c:v>
                </c:pt>
                <c:pt idx="1">
                  <c:v>34</c:v>
                </c:pt>
                <c:pt idx="2">
                  <c:v>17</c:v>
                </c:pt>
                <c:pt idx="3">
                  <c:v>3</c:v>
                </c:pt>
                <c:pt idx="4">
                  <c:v>7</c:v>
                </c:pt>
                <c:pt idx="5">
                  <c:v>2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1B-4E82-98CA-552CCD2C84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58843136"/>
        <c:axId val="58844672"/>
      </c:barChart>
      <c:catAx>
        <c:axId val="58843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8844672"/>
        <c:crosses val="autoZero"/>
        <c:auto val="1"/>
        <c:lblAlgn val="ctr"/>
        <c:lblOffset val="100"/>
        <c:noMultiLvlLbl val="0"/>
      </c:catAx>
      <c:valAx>
        <c:axId val="58844672"/>
        <c:scaling>
          <c:orientation val="minMax"/>
          <c:max val="6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58843136"/>
        <c:crosses val="autoZero"/>
        <c:crossBetween val="between"/>
        <c:majorUnit val="40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71980676328502E-2"/>
          <c:y val="3.4375000000000003E-2"/>
          <c:w val="0.966256038647343"/>
          <c:h val="0.79471850393700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Sheet1!$E$5</c:f>
              <c:strCache>
                <c:ptCount val="1"/>
                <c:pt idx="0">
                  <c:v>Testing &amp; Processing Team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003C4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950-4D6A-AFE5-6121142F210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003C4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361-410E-A5B7-695688E4E76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003C4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B86-4690-9764-E1887DEE78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Sheet1!$F$4:$H$4</c:f>
              <c:strCache>
                <c:ptCount val="3"/>
                <c:pt idx="0">
                  <c:v>Work partial weekends &amp; have partial weekends off</c:v>
                </c:pt>
                <c:pt idx="1">
                  <c:v>Work whole weekends &amp; have whole weekends off</c:v>
                </c:pt>
                <c:pt idx="2">
                  <c:v>Never work weekends</c:v>
                </c:pt>
              </c:strCache>
            </c:strRef>
          </c:cat>
          <c:val>
            <c:numRef>
              <c:f>Sheet1!$F$5:$H$5</c:f>
              <c:numCache>
                <c:formatCode>0</c:formatCode>
                <c:ptCount val="3"/>
                <c:pt idx="0">
                  <c:v>22</c:v>
                </c:pt>
                <c:pt idx="1">
                  <c:v>54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3C-449C-9B4C-F2DEA10F58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787328"/>
        <c:axId val="58788864"/>
      </c:barChart>
      <c:catAx>
        <c:axId val="58787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8788864"/>
        <c:crosses val="autoZero"/>
        <c:auto val="1"/>
        <c:lblAlgn val="ctr"/>
        <c:lblOffset val="100"/>
        <c:noMultiLvlLbl val="0"/>
      </c:catAx>
      <c:valAx>
        <c:axId val="58788864"/>
        <c:scaling>
          <c:orientation val="minMax"/>
          <c:max val="8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58787328"/>
        <c:crosses val="autoZero"/>
        <c:crossBetween val="between"/>
        <c:majorUnit val="40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71980676328505E-2"/>
          <c:y val="0.10625"/>
          <c:w val="0.966256038647343"/>
          <c:h val="0.70265649606299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Benchmark Database</c:v>
                </c:pt>
              </c:strCache>
            </c:strRef>
          </c:tx>
          <c:spPr>
            <a:solidFill>
              <a:srgbClr val="EF7D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Sheet1!$B$2:$F$2</c:f>
              <c:strCache>
                <c:ptCount val="5"/>
                <c:pt idx="0">
                  <c:v>No</c:v>
                </c:pt>
                <c:pt idx="1">
                  <c:v>Yes, to get a
better roster</c:v>
                </c:pt>
                <c:pt idx="2">
                  <c:v>Yes, for family/
personal reasons</c:v>
                </c:pt>
                <c:pt idx="3">
                  <c:v>Yes, to get
better pay</c:v>
                </c:pt>
                <c:pt idx="4">
                  <c:v>Yes, to get 
a better job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51</c:v>
                </c:pt>
                <c:pt idx="1">
                  <c:v>13.5</c:v>
                </c:pt>
                <c:pt idx="2">
                  <c:v>10.7</c:v>
                </c:pt>
                <c:pt idx="3">
                  <c:v>11.1</c:v>
                </c:pt>
                <c:pt idx="4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6D-4775-84D8-8F9A75FC8E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14"/>
        <c:axId val="265567232"/>
        <c:axId val="265577216"/>
      </c:barChart>
      <c:catAx>
        <c:axId val="265567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5577216"/>
        <c:crosses val="autoZero"/>
        <c:auto val="1"/>
        <c:lblAlgn val="ctr"/>
        <c:lblOffset val="100"/>
        <c:noMultiLvlLbl val="0"/>
      </c:catAx>
      <c:valAx>
        <c:axId val="265577216"/>
        <c:scaling>
          <c:orientation val="minMax"/>
          <c:max val="70"/>
        </c:scaling>
        <c:delete val="1"/>
        <c:axPos val="l"/>
        <c:numFmt formatCode="0" sourceLinked="1"/>
        <c:majorTickMark val="out"/>
        <c:minorTickMark val="none"/>
        <c:tickLblPos val="nextTo"/>
        <c:crossAx val="265567232"/>
        <c:crosses val="autoZero"/>
        <c:crossBetween val="between"/>
        <c:majorUnit val="35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tx2"/>
                </a:solidFill>
              </a:defRPr>
            </a:pPr>
            <a:r>
              <a:rPr lang="en-US" sz="1600">
                <a:solidFill>
                  <a:schemeClr val="tx2"/>
                </a:solidFill>
              </a:rPr>
              <a:t>Benchmark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Database</a:t>
            </a:r>
          </a:p>
        </c:rich>
      </c:tx>
      <c:layout>
        <c:manualLayout>
          <c:xMode val="edge"/>
          <c:yMode val="edge"/>
          <c:x val="0.42171358267716536"/>
          <c:y val="0.48106060606060741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30131807742782418"/>
          <c:y val="0.21724116161616275"/>
          <c:w val="0.43069717847769035"/>
          <c:h val="0.66301262626262625"/>
        </c:manualLayout>
      </c:layout>
      <c:doughnutChart>
        <c:varyColors val="1"/>
        <c:ser>
          <c:idx val="0"/>
          <c:order val="0"/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B7C8-4E7E-8486-22A0A9DF170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B7C8-4E7E-8486-22A0A9DF1705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2-B7C8-4E7E-8486-22A0A9DF1705}"/>
              </c:ext>
            </c:extLst>
          </c:dPt>
          <c:dLbls>
            <c:dLbl>
              <c:idx val="0"/>
              <c:layout>
                <c:manualLayout>
                  <c:x val="8.5416666666666669E-2"/>
                  <c:y val="-0.1090404040404040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C8-4E7E-8486-22A0A9DF1705}"/>
                </c:ext>
              </c:extLst>
            </c:dLbl>
            <c:dLbl>
              <c:idx val="1"/>
              <c:layout>
                <c:manualLayout>
                  <c:x val="0.13124999999999984"/>
                  <c:y val="0.118661616161616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C8-4E7E-8486-22A0A9DF1705}"/>
                </c:ext>
              </c:extLst>
            </c:dLbl>
            <c:dLbl>
              <c:idx val="2"/>
              <c:layout>
                <c:manualLayout>
                  <c:x val="-0.10625"/>
                  <c:y val="0.1571464646464646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C8-4E7E-8486-22A0A9DF1705}"/>
                </c:ext>
              </c:extLst>
            </c:dLbl>
            <c:dLbl>
              <c:idx val="3"/>
              <c:layout>
                <c:manualLayout>
                  <c:x val="-6.0416666666666667E-2"/>
                  <c:y val="-0.1603535353535353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C8-4E7E-8486-22A0A9DF17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Sheet1!$B$2:$E$2</c:f>
              <c:strCache>
                <c:ptCount val="4"/>
                <c:pt idx="0">
                  <c:v>Days Off</c:v>
                </c:pt>
                <c:pt idx="1">
                  <c:v>Predictability</c:v>
                </c:pt>
                <c:pt idx="2">
                  <c:v>Health &amp; Alertness</c:v>
                </c:pt>
                <c:pt idx="3">
                  <c:v>Overtime Opportunities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33</c:v>
                </c:pt>
                <c:pt idx="1">
                  <c:v>15</c:v>
                </c:pt>
                <c:pt idx="2">
                  <c:v>39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C8-4E7E-8486-22A0A9DF17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71980676328502E-2"/>
          <c:y val="0.13125000000000001"/>
          <c:w val="0.966256038647343"/>
          <c:h val="0.77315624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Sheet1!$E$5</c:f>
              <c:strCache>
                <c:ptCount val="1"/>
                <c:pt idx="0">
                  <c:v>Benchmark Database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1600" b="1" i="0" u="none" strike="noStrike" kern="1200" baseline="0">
                    <a:solidFill>
                      <a:srgbClr val="003C4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Sheet1!$F$4:$H$4</c:f>
              <c:strCache>
                <c:ptCount val="3"/>
                <c:pt idx="0">
                  <c:v>Yes</c:v>
                </c:pt>
                <c:pt idx="1">
                  <c:v>Maybe</c:v>
                </c:pt>
                <c:pt idx="2">
                  <c:v>No</c:v>
                </c:pt>
              </c:strCache>
            </c:strRef>
          </c:cat>
          <c:val>
            <c:numRef>
              <c:f>Sheet1!$F$5:$H$5</c:f>
              <c:numCache>
                <c:formatCode>0</c:formatCode>
                <c:ptCount val="3"/>
                <c:pt idx="0">
                  <c:v>46</c:v>
                </c:pt>
                <c:pt idx="1">
                  <c:v>30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F9-459A-AE5D-0EF3175E0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6"/>
        <c:axId val="59140736"/>
        <c:axId val="59146624"/>
      </c:barChart>
      <c:catAx>
        <c:axId val="59140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9146624"/>
        <c:crosses val="autoZero"/>
        <c:auto val="1"/>
        <c:lblAlgn val="ctr"/>
        <c:lblOffset val="100"/>
        <c:noMultiLvlLbl val="0"/>
      </c:catAx>
      <c:valAx>
        <c:axId val="59146624"/>
        <c:scaling>
          <c:orientation val="minMax"/>
          <c:max val="7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5914073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71980676328502E-2"/>
          <c:y val="0.2"/>
          <c:w val="0.966256038647343"/>
          <c:h val="0.70440625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Sheet1!$E$5</c:f>
              <c:strCache>
                <c:ptCount val="1"/>
                <c:pt idx="0">
                  <c:v>Benchmark Database</c:v>
                </c:pt>
              </c:strCache>
            </c:strRef>
          </c:tx>
          <c:spPr>
            <a:solidFill>
              <a:srgbClr val="EF7D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1600" b="1" i="0" u="none" strike="noStrike" kern="1200" baseline="0">
                    <a:solidFill>
                      <a:srgbClr val="003C4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Sheet1!$F$4:$H$4</c:f>
              <c:strCache>
                <c:ptCount val="3"/>
                <c:pt idx="0">
                  <c:v>Positive</c:v>
                </c:pt>
                <c:pt idx="1">
                  <c:v>Neutral</c:v>
                </c:pt>
                <c:pt idx="2">
                  <c:v>Negative</c:v>
                </c:pt>
              </c:strCache>
            </c:strRef>
          </c:cat>
          <c:val>
            <c:numRef>
              <c:f>Sheet1!$F$5:$H$5</c:f>
              <c:numCache>
                <c:formatCode>0</c:formatCode>
                <c:ptCount val="3"/>
                <c:pt idx="0">
                  <c:v>40</c:v>
                </c:pt>
                <c:pt idx="1">
                  <c:v>48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43-497E-BD05-34A925BE8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5"/>
        <c:axId val="59184640"/>
        <c:axId val="59186176"/>
      </c:barChart>
      <c:catAx>
        <c:axId val="5918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9186176"/>
        <c:crosses val="autoZero"/>
        <c:auto val="1"/>
        <c:lblAlgn val="ctr"/>
        <c:lblOffset val="100"/>
        <c:noMultiLvlLbl val="0"/>
      </c:catAx>
      <c:valAx>
        <c:axId val="59186176"/>
        <c:scaling>
          <c:orientation val="minMax"/>
          <c:max val="70"/>
        </c:scaling>
        <c:delete val="1"/>
        <c:axPos val="l"/>
        <c:numFmt formatCode="0" sourceLinked="1"/>
        <c:majorTickMark val="out"/>
        <c:minorTickMark val="none"/>
        <c:tickLblPos val="nextTo"/>
        <c:crossAx val="5918464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tx2"/>
                </a:solidFill>
              </a:defRPr>
            </a:pPr>
            <a:r>
              <a:rPr lang="en-US" sz="1600">
                <a:solidFill>
                  <a:schemeClr val="tx2"/>
                </a:solidFill>
              </a:rPr>
              <a:t>Benchmark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Database</a:t>
            </a:r>
          </a:p>
        </c:rich>
      </c:tx>
      <c:layout>
        <c:manualLayout>
          <c:xMode val="edge"/>
          <c:yMode val="edge"/>
          <c:x val="0.42171358267716536"/>
          <c:y val="0.48106060606060741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30131807742782418"/>
          <c:y val="0.21724116161616275"/>
          <c:w val="0.43069717847769035"/>
          <c:h val="0.66301262626262625"/>
        </c:manualLayout>
      </c:layout>
      <c:doughnutChart>
        <c:varyColors val="1"/>
        <c:ser>
          <c:idx val="0"/>
          <c:order val="0"/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B7C8-4E7E-8486-22A0A9DF170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B7C8-4E7E-8486-22A0A9DF1705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2-B7C8-4E7E-8486-22A0A9DF1705}"/>
              </c:ext>
            </c:extLst>
          </c:dPt>
          <c:dLbls>
            <c:dLbl>
              <c:idx val="0"/>
              <c:layout>
                <c:manualLayout>
                  <c:x val="0.10416666666666667"/>
                  <c:y val="-0.121868686868686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C8-4E7E-8486-22A0A9DF1705}"/>
                </c:ext>
              </c:extLst>
            </c:dLbl>
            <c:dLbl>
              <c:idx val="1"/>
              <c:layout>
                <c:manualLayout>
                  <c:x val="-3.5416666666666666E-2"/>
                  <c:y val="0.1507323232323233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C8-4E7E-8486-22A0A9DF1705}"/>
                </c:ext>
              </c:extLst>
            </c:dLbl>
            <c:dLbl>
              <c:idx val="2"/>
              <c:layout>
                <c:manualLayout>
                  <c:x val="-0.12291666666666666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C8-4E7E-8486-22A0A9DF1705}"/>
                </c:ext>
              </c:extLst>
            </c:dLbl>
            <c:dLbl>
              <c:idx val="3"/>
              <c:layout>
                <c:manualLayout>
                  <c:x val="-4.791666666666667E-2"/>
                  <c:y val="-0.1603535353535353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C8-4E7E-8486-22A0A9DF17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Sheet1!$B$2:$E$2</c:f>
              <c:strCache>
                <c:ptCount val="4"/>
                <c:pt idx="0">
                  <c:v>Days Off</c:v>
                </c:pt>
                <c:pt idx="1">
                  <c:v>Predictability</c:v>
                </c:pt>
                <c:pt idx="2">
                  <c:v>Health &amp; Alertness</c:v>
                </c:pt>
                <c:pt idx="3">
                  <c:v>Overtime Opportunities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51</c:v>
                </c:pt>
                <c:pt idx="1">
                  <c:v>12</c:v>
                </c:pt>
                <c:pt idx="2">
                  <c:v>28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C8-4E7E-8486-22A0A9DF17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71980676328505E-2"/>
          <c:y val="0.10625"/>
          <c:w val="0.966256038647343"/>
          <c:h val="0.70265649606299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Order Fulfilment Team</c:v>
                </c:pt>
              </c:strCache>
            </c:strRef>
          </c:tx>
          <c:spPr>
            <a:solidFill>
              <a:srgbClr val="EF7D00"/>
            </a:solidFill>
            <a:ln>
              <a:noFill/>
            </a:ln>
          </c:spPr>
          <c:invertIfNegative val="0"/>
          <c:dLbls>
            <c:dLbl>
              <c:idx val="3"/>
              <c:spPr/>
              <c:txPr>
                <a:bodyPr anchorCtr="0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003C4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D6D-4775-84D8-8F9A75FC8E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1600" b="1" i="0" u="none" strike="noStrike" kern="1200" baseline="0">
                    <a:solidFill>
                      <a:srgbClr val="003C4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Sheet1!$B$2:$F$2</c:f>
              <c:strCache>
                <c:ptCount val="5"/>
                <c:pt idx="0">
                  <c:v>0-15
min</c:v>
                </c:pt>
                <c:pt idx="1">
                  <c:v>16-30
min</c:v>
                </c:pt>
                <c:pt idx="2">
                  <c:v>31-45
min</c:v>
                </c:pt>
                <c:pt idx="3">
                  <c:v>46-60
min</c:v>
                </c:pt>
                <c:pt idx="4">
                  <c:v>&gt; 60
min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30</c:v>
                </c:pt>
                <c:pt idx="1">
                  <c:v>36</c:v>
                </c:pt>
                <c:pt idx="2">
                  <c:v>19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6D-4775-84D8-8F9A75FC8E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14"/>
        <c:axId val="265567232"/>
        <c:axId val="265577216"/>
      </c:barChart>
      <c:catAx>
        <c:axId val="265567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5577216"/>
        <c:crosses val="autoZero"/>
        <c:auto val="1"/>
        <c:lblAlgn val="ctr"/>
        <c:lblOffset val="100"/>
        <c:noMultiLvlLbl val="0"/>
      </c:catAx>
      <c:valAx>
        <c:axId val="265577216"/>
        <c:scaling>
          <c:orientation val="minMax"/>
          <c:max val="90"/>
        </c:scaling>
        <c:delete val="1"/>
        <c:axPos val="l"/>
        <c:numFmt formatCode="0" sourceLinked="1"/>
        <c:majorTickMark val="out"/>
        <c:minorTickMark val="none"/>
        <c:tickLblPos val="nextTo"/>
        <c:crossAx val="265567232"/>
        <c:crosses val="autoZero"/>
        <c:crossBetween val="between"/>
        <c:majorUnit val="30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71980676328505E-2"/>
          <c:y val="0.10625"/>
          <c:w val="0.966256038647343"/>
          <c:h val="0.70265649606299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Testing &amp; Processing Team</c:v>
                </c:pt>
              </c:strCache>
            </c:strRef>
          </c:tx>
          <c:spPr>
            <a:solidFill>
              <a:srgbClr val="EF7D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182-468D-9AFD-2D746C6DA81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7A3-43A3-8858-6584E15A62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1600" b="1" i="0" u="none" strike="noStrike" kern="1200" baseline="0">
                    <a:solidFill>
                      <a:srgbClr val="003C4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Sheet1!$B$2:$C$2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19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6D-4775-84D8-8F9A75FC8E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4"/>
        <c:axId val="265567232"/>
        <c:axId val="265577216"/>
      </c:barChart>
      <c:catAx>
        <c:axId val="265567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5577216"/>
        <c:crosses val="autoZero"/>
        <c:auto val="1"/>
        <c:lblAlgn val="ctr"/>
        <c:lblOffset val="100"/>
        <c:noMultiLvlLbl val="0"/>
      </c:catAx>
      <c:valAx>
        <c:axId val="265577216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extTo"/>
        <c:crossAx val="265567232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337962962962964E-2"/>
          <c:y val="3.2337962962962964E-2"/>
          <c:w val="0.93532407407407403"/>
          <c:h val="0.867257407407407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dLbl>
              <c:idx val="0"/>
              <c:spPr/>
              <c:txPr>
                <a:bodyPr anchorCtr="0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003C4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719-4A2C-A8F4-E488FC0B57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1600" b="1" i="0" u="none" strike="noStrike" kern="1200" baseline="0">
                    <a:solidFill>
                      <a:srgbClr val="003C4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9-4A2C-A8F4-E488FC0B5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984192"/>
        <c:axId val="196990080"/>
      </c:barChart>
      <c:catAx>
        <c:axId val="196984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990080"/>
        <c:crosses val="autoZero"/>
        <c:auto val="1"/>
        <c:lblAlgn val="ctr"/>
        <c:lblOffset val="100"/>
        <c:noMultiLvlLbl val="0"/>
      </c:catAx>
      <c:valAx>
        <c:axId val="196990080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extTo"/>
        <c:crossAx val="196984192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337962962962964E-2"/>
          <c:y val="3.2337962962962964E-2"/>
          <c:w val="0.93532407407407403"/>
          <c:h val="0.786088425925925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003C4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37D-45E8-80EC-ACC1C0ECE43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003C4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37D-45E8-80EC-ACC1C0ECE43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003C4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37D-45E8-80EC-ACC1C0ECE43D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84B-4DD2-98F5-164270ADB8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Sheet1!$B$2:$D$2</c:f>
              <c:strCache>
                <c:ptCount val="3"/>
                <c:pt idx="0">
                  <c:v>Yes,
Day work</c:v>
                </c:pt>
                <c:pt idx="1">
                  <c:v>Yes,
 Shiftwork</c:v>
                </c:pt>
                <c:pt idx="2">
                  <c:v>No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46</c:v>
                </c:pt>
                <c:pt idx="1">
                  <c:v>14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4B-4DD2-98F5-164270ADB8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97109632"/>
        <c:axId val="197111168"/>
      </c:barChart>
      <c:catAx>
        <c:axId val="197109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7111168"/>
        <c:crosses val="autoZero"/>
        <c:auto val="1"/>
        <c:lblAlgn val="ctr"/>
        <c:lblOffset val="100"/>
        <c:noMultiLvlLbl val="0"/>
      </c:catAx>
      <c:valAx>
        <c:axId val="197111168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extTo"/>
        <c:crossAx val="197109632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38538647342995E-2"/>
          <c:y val="0.20667138696771176"/>
          <c:w val="0.9534793478260869"/>
          <c:h val="0.6444777039266349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Benchmark Database</c:v>
                </c:pt>
              </c:strCache>
            </c:strRef>
          </c:tx>
          <c:spPr>
            <a:solidFill>
              <a:srgbClr val="EF7D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Day Shift</c:v>
                </c:pt>
                <c:pt idx="1">
                  <c:v>Afternoon Shift</c:v>
                </c:pt>
                <c:pt idx="2">
                  <c:v>Night shift</c:v>
                </c:pt>
                <c:pt idx="3">
                  <c:v>Days Off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6.7</c:v>
                </c:pt>
                <c:pt idx="1">
                  <c:v>6.6</c:v>
                </c:pt>
                <c:pt idx="2">
                  <c:v>5.9</c:v>
                </c:pt>
                <c:pt idx="3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5D-469C-AB18-5E34D9434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5"/>
        <c:axId val="324549632"/>
        <c:axId val="324596480"/>
        <c:extLst/>
      </c:barChart>
      <c:catAx>
        <c:axId val="32454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4596480"/>
        <c:crosses val="autoZero"/>
        <c:auto val="1"/>
        <c:lblAlgn val="ctr"/>
        <c:lblOffset val="100"/>
        <c:noMultiLvlLbl val="0"/>
      </c:catAx>
      <c:valAx>
        <c:axId val="324596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454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71980676328505E-2"/>
          <c:y val="8.7500000000000008E-2"/>
          <c:w val="0.966256038647343"/>
          <c:h val="0.78078149606299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Benchmark Database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400" b="1" i="0" u="none" strike="noStrike" kern="1200" baseline="0">
                    <a:solidFill>
                      <a:srgbClr val="003C4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Sheet1!$B$2:$F$2</c:f>
              <c:strCache>
                <c:ptCount val="5"/>
                <c:pt idx="0">
                  <c:v>None</c:v>
                </c:pt>
                <c:pt idx="1">
                  <c:v>Slight</c:v>
                </c:pt>
                <c:pt idx="2">
                  <c:v>Moderate</c:v>
                </c:pt>
                <c:pt idx="3">
                  <c:v>Fairly
Significant</c:v>
                </c:pt>
                <c:pt idx="4">
                  <c:v>Significant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25</c:v>
                </c:pt>
                <c:pt idx="1">
                  <c:v>33</c:v>
                </c:pt>
                <c:pt idx="2">
                  <c:v>27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2A-4C92-8C9A-6CFD346602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5"/>
        <c:axId val="333784960"/>
        <c:axId val="333786496"/>
      </c:barChart>
      <c:catAx>
        <c:axId val="333784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33786496"/>
        <c:crosses val="autoZero"/>
        <c:auto val="1"/>
        <c:lblAlgn val="ctr"/>
        <c:lblOffset val="100"/>
        <c:noMultiLvlLbl val="0"/>
      </c:catAx>
      <c:valAx>
        <c:axId val="333786496"/>
        <c:scaling>
          <c:orientation val="minMax"/>
          <c:max val="65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333784960"/>
        <c:crosses val="autoZero"/>
        <c:crossBetween val="between"/>
        <c:majorUnit val="10"/>
        <c:minorUnit val="1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71980676328502E-2"/>
          <c:y val="8.4375000000000006E-2"/>
          <c:w val="0.966256038647343"/>
          <c:h val="0.7697185039370079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Benchmark Database</c:v>
                </c:pt>
              </c:strCache>
            </c:strRef>
          </c:tx>
          <c:spPr>
            <a:solidFill>
              <a:srgbClr val="EF7D0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1.25000000000000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lang="en-US" sz="1400" b="1" i="0" u="none" strike="noStrike" kern="1200" baseline="0">
                      <a:solidFill>
                        <a:srgbClr val="003C4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0D-439A-BD65-95EB29805D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Sheet1!$B$2:$F$2</c:f>
              <c:strCache>
                <c:ptCount val="5"/>
                <c:pt idx="0">
                  <c:v>Yes, mostly on
 day shift</c:v>
                </c:pt>
                <c:pt idx="1">
                  <c:v>Yes, mostly on
afternoon shift</c:v>
                </c:pt>
                <c:pt idx="2">
                  <c:v>Yes, mostly on
night shift </c:v>
                </c:pt>
                <c:pt idx="3">
                  <c:v>Yes, on all shifts</c:v>
                </c:pt>
                <c:pt idx="4">
                  <c:v>No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10.8</c:v>
                </c:pt>
                <c:pt idx="1">
                  <c:v>5.2</c:v>
                </c:pt>
                <c:pt idx="2">
                  <c:v>22.4</c:v>
                </c:pt>
                <c:pt idx="3">
                  <c:v>21.4</c:v>
                </c:pt>
                <c:pt idx="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0D-439A-BD65-95EB29805D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15"/>
        <c:axId val="57580160"/>
        <c:axId val="57581952"/>
      </c:barChart>
      <c:catAx>
        <c:axId val="57580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581952"/>
        <c:crosses val="autoZero"/>
        <c:auto val="1"/>
        <c:lblAlgn val="ctr"/>
        <c:lblOffset val="100"/>
        <c:noMultiLvlLbl val="0"/>
      </c:catAx>
      <c:valAx>
        <c:axId val="57581952"/>
        <c:scaling>
          <c:orientation val="minMax"/>
          <c:max val="80"/>
        </c:scaling>
        <c:delete val="1"/>
        <c:axPos val="l"/>
        <c:numFmt formatCode="0" sourceLinked="1"/>
        <c:majorTickMark val="out"/>
        <c:minorTickMark val="none"/>
        <c:tickLblPos val="nextTo"/>
        <c:crossAx val="57580160"/>
        <c:crosses val="autoZero"/>
        <c:crossBetween val="between"/>
        <c:majorUnit val="10"/>
        <c:minorUnit val="1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639A57F-F289-4354-BCB1-B5B994A452EF}" type="datetimeFigureOut">
              <a:rPr lang="en-AU" smtClean="0"/>
              <a:pPr/>
              <a:t>24/03/2025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EB117A2-806F-421C-B668-F79F91BE1B0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022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AU" sz="1300" dirty="0"/>
          </a:p>
          <a:p>
            <a:pPr>
              <a:buFont typeface="Arial" pitchFamily="34" charset="0"/>
              <a:buNone/>
            </a:pPr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0032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96617-D88F-79FE-9FC3-447E87BA1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51701F-B568-488E-061F-823523C2C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8A1DA8-D3BC-4101-6CB4-09FB758F9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>
              <a:solidFill>
                <a:srgbClr val="00496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2D7B9-7E1D-D491-0DB8-6C83FB3E05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1881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5063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5858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2432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9128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3218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750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5206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8308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8813">
              <a:defRPr/>
            </a:pPr>
            <a:fld id="{0EB117A2-806F-421C-B668-F79F91BE1B0F}" type="slidenum">
              <a:rPr lang="en-AU">
                <a:solidFill>
                  <a:prstClr val="black"/>
                </a:solidFill>
                <a:latin typeface="Calibri"/>
              </a:rPr>
              <a:pPr defTabSz="698813">
                <a:defRPr/>
              </a:pPr>
              <a:t>23</a:t>
            </a:fld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9013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8813">
              <a:defRPr/>
            </a:pPr>
            <a:fld id="{0EB117A2-806F-421C-B668-F79F91BE1B0F}" type="slidenum">
              <a:rPr lang="en-AU">
                <a:solidFill>
                  <a:prstClr val="black"/>
                </a:solidFill>
                <a:latin typeface="Calibri"/>
              </a:rPr>
              <a:pPr defTabSz="698813">
                <a:defRPr/>
              </a:pPr>
              <a:t>25</a:t>
            </a:fld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3870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643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25383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8813">
              <a:defRPr/>
            </a:pPr>
            <a:fld id="{0EB117A2-806F-421C-B668-F79F91BE1B0F}" type="slidenum">
              <a:rPr lang="en-AU">
                <a:solidFill>
                  <a:prstClr val="black"/>
                </a:solidFill>
                <a:latin typeface="Calibri"/>
              </a:rPr>
              <a:pPr defTabSz="698813">
                <a:defRPr/>
              </a:pPr>
              <a:t>28</a:t>
            </a:fld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50553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8813">
              <a:defRPr/>
            </a:pPr>
            <a:fld id="{0EB117A2-806F-421C-B668-F79F91BE1B0F}" type="slidenum">
              <a:rPr lang="en-AU">
                <a:solidFill>
                  <a:prstClr val="black"/>
                </a:solidFill>
                <a:latin typeface="Calibri"/>
              </a:rPr>
              <a:pPr defTabSz="698813">
                <a:defRPr/>
              </a:pPr>
              <a:t>29</a:t>
            </a:fld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8107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9F174-1F13-511E-202F-5A6AFB780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6797A9-F4F4-F7C0-5675-1B2A9EEAAC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C33519-3890-37E1-68A4-AE4DAB649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>
              <a:solidFill>
                <a:srgbClr val="00496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7D6C6-9512-931A-31B4-8A0DCC3F4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75202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8813">
              <a:defRPr/>
            </a:pPr>
            <a:fld id="{0EB117A2-806F-421C-B668-F79F91BE1B0F}" type="slidenum">
              <a:rPr lang="en-AU">
                <a:solidFill>
                  <a:prstClr val="black"/>
                </a:solidFill>
                <a:latin typeface="Calibri"/>
              </a:rPr>
              <a:pPr defTabSz="698813">
                <a:defRPr/>
              </a:pPr>
              <a:t>30</a:t>
            </a:fld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73074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78103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6EC18-5DD7-9601-4681-20C5591F2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CC9DCD-C2EF-0A65-FB60-D41276F856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147C54-D4C0-0C50-AD26-45E4CB8AFB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95766-4C9A-F068-A8FB-EC2BFB9A3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1502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99850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79026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4BA59-7F50-8DE5-73BD-23465A36A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EF3412-2139-2D1D-244D-102D56D322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28AE32-16D2-C54F-2372-DF3F05921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>
              <a:solidFill>
                <a:srgbClr val="00496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9FD6D-92AC-3D10-4552-F5C563FC6C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02044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39C18-9D9E-F383-CBB9-8EDE93BCD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098BDD-410D-C04F-8A37-8F19C66971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C41361-BB90-88D5-D78D-3A65DC73BD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CCE67-3C64-8890-47D7-F275817F6D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24941">
              <a:defRPr/>
            </a:pPr>
            <a:fld id="{0EB117A2-806F-421C-B668-F79F91BE1B0F}" type="slidenum">
              <a:rPr lang="en-AU">
                <a:solidFill>
                  <a:prstClr val="black"/>
                </a:solidFill>
                <a:latin typeface="Calibri"/>
              </a:rPr>
              <a:pPr defTabSz="724941">
                <a:defRPr/>
              </a:pPr>
              <a:t>36</a:t>
            </a:fld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75183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37</a:t>
            </a:fld>
            <a:endParaRPr lang="en-A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C47C0-9C27-5ED0-6464-114A7DEFA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0FCC2A-FCA0-3C56-AEFD-142F1FEE1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6BB64D-E5A7-0774-6B70-FE99410CF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58667-C6A1-3532-28AC-CF64DEB014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24941">
              <a:defRPr/>
            </a:pPr>
            <a:fld id="{0EB117A2-806F-421C-B668-F79F91BE1B0F}" type="slidenum">
              <a:rPr lang="en-AU">
                <a:solidFill>
                  <a:prstClr val="black"/>
                </a:solidFill>
                <a:latin typeface="Calibri"/>
              </a:rPr>
              <a:pPr defTabSz="724941">
                <a:defRPr/>
              </a:pPr>
              <a:t>38</a:t>
            </a:fld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70093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E4E49-22CB-F349-878B-70B9F89CF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9E0985-5235-6B0C-9B86-04F1C34B8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283033-71B4-C184-5ECD-C181B1518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>
              <a:solidFill>
                <a:srgbClr val="00496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AC0D5-2DDD-665C-BB33-69CF5DA712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256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47857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DB6B0-F968-FB94-C8D5-C601DE472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56E7C7-7336-7188-1EC2-70682ADBCB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D9DDF0-6EBE-ED77-4A55-833546B36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141E5-29FF-A6C5-1A9D-3C81BAF3BC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24941">
              <a:defRPr/>
            </a:pPr>
            <a:fld id="{0EB117A2-806F-421C-B668-F79F91BE1B0F}" type="slidenum">
              <a:rPr lang="en-AU">
                <a:solidFill>
                  <a:prstClr val="black"/>
                </a:solidFill>
                <a:latin typeface="Calibri"/>
              </a:rPr>
              <a:pPr defTabSz="724941">
                <a:defRPr/>
              </a:pPr>
              <a:t>40</a:t>
            </a:fld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68483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B73D2-21DC-8D4A-01A6-0535136DA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A8D858-BC4B-C4F5-891F-98FFB44AF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40B738-2157-D443-FBA1-CCD85687ED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278EA-5144-B53C-A35F-8246FCEB04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24941">
              <a:defRPr/>
            </a:pPr>
            <a:fld id="{0EB117A2-806F-421C-B668-F79F91BE1B0F}" type="slidenum">
              <a:rPr lang="en-AU">
                <a:solidFill>
                  <a:prstClr val="black"/>
                </a:solidFill>
                <a:latin typeface="Calibri"/>
              </a:rPr>
              <a:pPr defTabSz="724941">
                <a:defRPr/>
              </a:pPr>
              <a:t>41</a:t>
            </a:fld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7886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0C284-C260-4C45-FD42-3AD057659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63D9B1-7750-0216-2B7A-53563F6564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88AC3E-B655-005E-DDAC-A38F1A2D3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071FB-7928-D12C-DFF4-35E20D6A7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24941">
              <a:defRPr/>
            </a:pPr>
            <a:fld id="{0EB117A2-806F-421C-B668-F79F91BE1B0F}" type="slidenum">
              <a:rPr lang="en-AU">
                <a:solidFill>
                  <a:prstClr val="black"/>
                </a:solidFill>
                <a:latin typeface="Calibri"/>
              </a:rPr>
              <a:pPr defTabSz="724941">
                <a:defRPr/>
              </a:pPr>
              <a:t>42</a:t>
            </a:fld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79381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24941">
              <a:defRPr/>
            </a:pPr>
            <a:fld id="{0EB117A2-806F-421C-B668-F79F91BE1B0F}" type="slidenum">
              <a:rPr lang="en-AU">
                <a:solidFill>
                  <a:prstClr val="black"/>
                </a:solidFill>
                <a:latin typeface="Calibri"/>
              </a:rPr>
              <a:pPr defTabSz="724941">
                <a:defRPr/>
              </a:pPr>
              <a:t>43</a:t>
            </a:fld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2126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>
              <a:solidFill>
                <a:srgbClr val="00496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2762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24941">
              <a:defRPr/>
            </a:pPr>
            <a:fld id="{0EB117A2-806F-421C-B668-F79F91BE1B0F}" type="slidenum">
              <a:rPr lang="en-AU">
                <a:solidFill>
                  <a:prstClr val="black"/>
                </a:solidFill>
                <a:latin typeface="Calibri"/>
              </a:rPr>
              <a:pPr defTabSz="724941">
                <a:defRPr/>
              </a:pPr>
              <a:t>5</a:t>
            </a:fld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9909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EC5A8-3D86-B583-B80D-1011EB16F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D00499-932B-6650-41C8-8161035DFF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152FB5-8981-0B97-AC31-BA6BCA568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>
              <a:solidFill>
                <a:srgbClr val="00496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06344-4D82-A50B-600E-B3D5AC90EA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17A2-806F-421C-B668-F79F91BE1B0F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773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0903" lvl="1" indent="0">
              <a:buFont typeface="Arial" pitchFamily="34" charset="0"/>
              <a:buNone/>
            </a:pPr>
            <a:endParaRPr lang="en-A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1CB56-C79B-46E7-869B-8BDE58382D57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17A2-806F-421C-B668-F79F91BE1B0F}" type="slidenum">
              <a:rPr lang="en-AU" smtClean="0">
                <a:solidFill>
                  <a:prstClr val="black"/>
                </a:solidFill>
              </a:rPr>
              <a:pPr/>
              <a:t>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70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C4706-7EA1-6B0C-3159-0480820A4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4455B7-0029-931F-38C5-3319F9D710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1D62BB-4B20-9A9E-2718-AC367F3EAC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5BEE7-CF03-92D4-93FF-DD7964A356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17A2-806F-421C-B668-F79F91BE1B0F}" type="slidenum">
              <a:rPr lang="en-AU" smtClean="0">
                <a:solidFill>
                  <a:prstClr val="black"/>
                </a:solidFill>
              </a:rPr>
              <a:pPr/>
              <a:t>9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5C5E-FD73-4C02-B2F5-19DE4A36D397}" type="datetimeFigureOut">
              <a:rPr lang="en-AU" smtClean="0"/>
              <a:pPr/>
              <a:t>24/03/2025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0504-EA54-4C8E-9C95-8C4C850D4E9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65481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1920" y="2025103"/>
            <a:ext cx="3960159" cy="679077"/>
          </a:xfrm>
        </p:spPr>
        <p:txBody>
          <a:bodyPr anchor="b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1920" y="3092648"/>
            <a:ext cx="3960159" cy="49431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5C5E-FD73-4C02-B2F5-19DE4A36D397}" type="datetimeFigureOut">
              <a:rPr lang="en-AU" smtClean="0"/>
              <a:pPr/>
              <a:t>24/03/2025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0504-EA54-4C8E-9C95-8C4C850D4E9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481590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5C5E-FD73-4C02-B2F5-19DE4A36D397}" type="datetimeFigureOut">
              <a:rPr lang="en-AU" smtClean="0"/>
              <a:pPr/>
              <a:t>24/03/2025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0504-EA54-4C8E-9C95-8C4C850D4E97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325" y="585673"/>
            <a:ext cx="739430" cy="111370"/>
            <a:chOff x="4733507" y="3146155"/>
            <a:chExt cx="2235564" cy="681925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733507" y="3146155"/>
              <a:ext cx="2235564" cy="681925"/>
            </a:xfrm>
            <a:prstGeom prst="rect">
              <a:avLst/>
            </a:prstGeom>
            <a:solidFill>
              <a:srgbClr val="F08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903999" y="3146155"/>
              <a:ext cx="585245" cy="681925"/>
            </a:xfrm>
            <a:prstGeom prst="rect">
              <a:avLst/>
            </a:prstGeom>
            <a:solidFill>
              <a:srgbClr val="F6A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903999" y="3146155"/>
              <a:ext cx="585245" cy="68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991598" y="3146155"/>
              <a:ext cx="523449" cy="681925"/>
            </a:xfrm>
            <a:prstGeom prst="rect">
              <a:avLst/>
            </a:prstGeom>
            <a:solidFill>
              <a:srgbClr val="F6A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991598" y="3146155"/>
              <a:ext cx="523449" cy="68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733508" y="3146155"/>
              <a:ext cx="152673" cy="681925"/>
            </a:xfrm>
            <a:prstGeom prst="rect">
              <a:avLst/>
            </a:prstGeom>
            <a:solidFill>
              <a:srgbClr val="F6A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733508" y="3146155"/>
              <a:ext cx="152673" cy="68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5791312" y="3146155"/>
              <a:ext cx="0" cy="681925"/>
            </a:xfrm>
            <a:prstGeom prst="line">
              <a:avLst/>
            </a:pr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6325666" y="3146155"/>
              <a:ext cx="0" cy="681925"/>
            </a:xfrm>
            <a:prstGeom prst="line">
              <a:avLst/>
            </a:pr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/>
            </a:p>
          </p:txBody>
        </p: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684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48" y="1239838"/>
            <a:ext cx="3543302" cy="3001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48" y="1239838"/>
            <a:ext cx="3543302" cy="3001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5C5E-FD73-4C02-B2F5-19DE4A36D397}" type="datetimeFigureOut">
              <a:rPr lang="en-AU" smtClean="0"/>
              <a:pPr/>
              <a:t>24/03/2025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0504-EA54-4C8E-9C95-8C4C850D4E97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3325" y="585673"/>
            <a:ext cx="739430" cy="111370"/>
            <a:chOff x="4733507" y="3146155"/>
            <a:chExt cx="2235564" cy="681925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4733507" y="3146155"/>
              <a:ext cx="2235564" cy="681925"/>
            </a:xfrm>
            <a:prstGeom prst="rect">
              <a:avLst/>
            </a:prstGeom>
            <a:solidFill>
              <a:srgbClr val="F08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5903999" y="3146155"/>
              <a:ext cx="585245" cy="681925"/>
            </a:xfrm>
            <a:prstGeom prst="rect">
              <a:avLst/>
            </a:prstGeom>
            <a:solidFill>
              <a:srgbClr val="F6A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903999" y="3146155"/>
              <a:ext cx="585245" cy="68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4991598" y="3146155"/>
              <a:ext cx="523449" cy="681925"/>
            </a:xfrm>
            <a:prstGeom prst="rect">
              <a:avLst/>
            </a:prstGeom>
            <a:solidFill>
              <a:srgbClr val="F6A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991598" y="3146155"/>
              <a:ext cx="523449" cy="68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733508" y="3146155"/>
              <a:ext cx="152673" cy="681925"/>
            </a:xfrm>
            <a:prstGeom prst="rect">
              <a:avLst/>
            </a:prstGeom>
            <a:solidFill>
              <a:srgbClr val="F6A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4733508" y="3146155"/>
              <a:ext cx="152673" cy="68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5791312" y="3146155"/>
              <a:ext cx="0" cy="681925"/>
            </a:xfrm>
            <a:prstGeom prst="line">
              <a:avLst/>
            </a:pr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6325666" y="3146155"/>
              <a:ext cx="0" cy="681925"/>
            </a:xfrm>
            <a:prstGeom prst="line">
              <a:avLst/>
            </a:pr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/>
            </a:p>
          </p:txBody>
        </p:sp>
      </p:grpSp>
    </p:spTree>
    <p:extLst>
      <p:ext uri="{BB962C8B-B14F-4D97-AF65-F5344CB8AC3E}">
        <p14:creationId xmlns:p14="http://schemas.microsoft.com/office/powerpoint/2010/main" val="32933931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5C5E-FD73-4C02-B2F5-19DE4A36D397}" type="datetimeFigureOut">
              <a:rPr lang="en-AU" smtClean="0"/>
              <a:pPr/>
              <a:t>24/03/2025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0504-EA54-4C8E-9C95-8C4C850D4E97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3325" y="585673"/>
            <a:ext cx="739430" cy="111370"/>
            <a:chOff x="4733507" y="3146155"/>
            <a:chExt cx="2235564" cy="681925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733507" y="3146155"/>
              <a:ext cx="2235564" cy="681925"/>
            </a:xfrm>
            <a:prstGeom prst="rect">
              <a:avLst/>
            </a:prstGeom>
            <a:solidFill>
              <a:srgbClr val="F08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903999" y="3146155"/>
              <a:ext cx="585245" cy="681925"/>
            </a:xfrm>
            <a:prstGeom prst="rect">
              <a:avLst/>
            </a:prstGeom>
            <a:solidFill>
              <a:srgbClr val="F6A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903999" y="3146155"/>
              <a:ext cx="585245" cy="68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991598" y="3146155"/>
              <a:ext cx="523449" cy="681925"/>
            </a:xfrm>
            <a:prstGeom prst="rect">
              <a:avLst/>
            </a:prstGeom>
            <a:solidFill>
              <a:srgbClr val="F6A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991598" y="3146155"/>
              <a:ext cx="523449" cy="68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33508" y="3146155"/>
              <a:ext cx="152673" cy="681925"/>
            </a:xfrm>
            <a:prstGeom prst="rect">
              <a:avLst/>
            </a:prstGeom>
            <a:solidFill>
              <a:srgbClr val="F6A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33508" y="3146155"/>
              <a:ext cx="152673" cy="68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5791312" y="3146155"/>
              <a:ext cx="0" cy="681925"/>
            </a:xfrm>
            <a:prstGeom prst="line">
              <a:avLst/>
            </a:pr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6325666" y="3146155"/>
              <a:ext cx="0" cy="681925"/>
            </a:xfrm>
            <a:prstGeom prst="line">
              <a:avLst/>
            </a:pr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/>
            </a:p>
          </p:txBody>
        </p:sp>
      </p:grpSp>
    </p:spTree>
    <p:extLst>
      <p:ext uri="{BB962C8B-B14F-4D97-AF65-F5344CB8AC3E}">
        <p14:creationId xmlns:p14="http://schemas.microsoft.com/office/powerpoint/2010/main" val="369340830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5C5E-FD73-4C02-B2F5-19DE4A36D397}" type="datetimeFigureOut">
              <a:rPr lang="en-AU" smtClean="0"/>
              <a:pPr/>
              <a:t>24/03/2025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0504-EA54-4C8E-9C95-8C4C850D4E9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172269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5C5E-FD73-4C02-B2F5-19DE4A36D397}" type="datetimeFigureOut">
              <a:rPr lang="en-AU" smtClean="0"/>
              <a:pPr/>
              <a:t>24/03/2025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0504-EA54-4C8E-9C95-8C4C850D4E97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325" y="585673"/>
            <a:ext cx="739085" cy="1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0830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49" y="555624"/>
            <a:ext cx="7561264" cy="4596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239838"/>
            <a:ext cx="7543800" cy="29959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19465" y="4358879"/>
            <a:ext cx="467284" cy="2738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45C5E-FD73-4C02-B2F5-19DE4A36D397}" type="datetimeFigureOut">
              <a:rPr lang="en-AU" smtClean="0"/>
              <a:pPr/>
              <a:t>24/03/2025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48" y="4358879"/>
            <a:ext cx="6770595" cy="2738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4070" y="4358879"/>
            <a:ext cx="151279" cy="2738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70504-EA54-4C8E-9C95-8C4C850D4E9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18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5" r:id="rId3"/>
    <p:sldLayoutId id="2147483667" r:id="rId4"/>
    <p:sldLayoutId id="2147483669" r:id="rId5"/>
    <p:sldLayoutId id="2147483670" r:id="rId6"/>
  </p:sldLayoutIdLst>
  <p:transition>
    <p:fade/>
  </p:transition>
  <p:txStyles>
    <p:titleStyle>
      <a:lvl1pPr algn="l" defTabSz="685800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None/>
        <a:defRPr sz="17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1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85" userDrawn="1">
          <p15:clr>
            <a:srgbClr val="F26B43"/>
          </p15:clr>
        </p15:guide>
        <p15:guide id="4" pos="5375" userDrawn="1">
          <p15:clr>
            <a:srgbClr val="F26B43"/>
          </p15:clr>
        </p15:guide>
        <p15:guide id="5" orient="horz" pos="350" userDrawn="1">
          <p15:clr>
            <a:srgbClr val="F26B43"/>
          </p15:clr>
        </p15:guide>
        <p15:guide id="6" orient="horz" pos="2913" userDrawn="1">
          <p15:clr>
            <a:srgbClr val="F26B43"/>
          </p15:clr>
        </p15:guide>
        <p15:guide id="7" pos="612" userDrawn="1">
          <p15:clr>
            <a:srgbClr val="F26B43"/>
          </p15:clr>
        </p15:guide>
        <p15:guide id="8" orient="horz" pos="781" userDrawn="1">
          <p15:clr>
            <a:srgbClr val="F26B43"/>
          </p15:clr>
        </p15:guide>
        <p15:guide id="9" orient="horz" pos="2672" userDrawn="1">
          <p15:clr>
            <a:srgbClr val="F26B43"/>
          </p15:clr>
        </p15:guide>
        <p15:guide id="10" pos="298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49" y="555624"/>
            <a:ext cx="7561264" cy="4596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239838"/>
            <a:ext cx="7543800" cy="29959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19465" y="4358879"/>
            <a:ext cx="467284" cy="2738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45C5E-FD73-4C02-B2F5-19DE4A36D397}" type="datetimeFigureOut">
              <a:rPr lang="en-AU" smtClean="0"/>
              <a:pPr/>
              <a:t>24/03/2025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48" y="4358879"/>
            <a:ext cx="6770595" cy="2738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4070" y="4358879"/>
            <a:ext cx="151279" cy="2738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70504-EA54-4C8E-9C95-8C4C850D4E9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18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>
    <p:fade/>
  </p:transition>
  <p:txStyles>
    <p:titleStyle>
      <a:lvl1pPr algn="l" defTabSz="685800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None/>
        <a:defRPr sz="17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1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85" userDrawn="1">
          <p15:clr>
            <a:srgbClr val="F26B43"/>
          </p15:clr>
        </p15:guide>
        <p15:guide id="4" pos="5375" userDrawn="1">
          <p15:clr>
            <a:srgbClr val="F26B43"/>
          </p15:clr>
        </p15:guide>
        <p15:guide id="5" orient="horz" pos="350" userDrawn="1">
          <p15:clr>
            <a:srgbClr val="F26B43"/>
          </p15:clr>
        </p15:guide>
        <p15:guide id="6" orient="horz" pos="2913" userDrawn="1">
          <p15:clr>
            <a:srgbClr val="F26B43"/>
          </p15:clr>
        </p15:guide>
        <p15:guide id="7" pos="612" userDrawn="1">
          <p15:clr>
            <a:srgbClr val="F26B43"/>
          </p15:clr>
        </p15:guide>
        <p15:guide id="8" orient="horz" pos="781" userDrawn="1">
          <p15:clr>
            <a:srgbClr val="F26B43"/>
          </p15:clr>
        </p15:guide>
        <p15:guide id="9" orient="horz" pos="2672" userDrawn="1">
          <p15:clr>
            <a:srgbClr val="F26B43"/>
          </p15:clr>
        </p15:guide>
        <p15:guide id="10" pos="29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jpe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53574" y="1342373"/>
            <a:ext cx="5497946" cy="2423177"/>
            <a:chOff x="4783854" y="1582169"/>
            <a:chExt cx="6661925" cy="3230904"/>
          </a:xfrm>
        </p:grpSpPr>
        <p:sp>
          <p:nvSpPr>
            <p:cNvPr id="7" name="Rectangle 6"/>
            <p:cNvSpPr/>
            <p:nvPr/>
          </p:nvSpPr>
          <p:spPr>
            <a:xfrm>
              <a:off x="5193931" y="3742091"/>
              <a:ext cx="5846259" cy="1070982"/>
            </a:xfrm>
            <a:prstGeom prst="rect">
              <a:avLst/>
            </a:prstGeom>
          </p:spPr>
          <p:txBody>
            <a:bodyPr wrap="square" lIns="0" tIns="0" rIns="72000" bIns="0">
              <a:noAutofit/>
            </a:bodyPr>
            <a:lstStyle/>
            <a:p>
              <a:pPr algn="ctr"/>
              <a:r>
                <a:rPr lang="en-AU" sz="1600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Tuesday, 25</a:t>
              </a:r>
              <a:r>
                <a:rPr lang="en-AU" sz="1600" baseline="30000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th</a:t>
              </a:r>
              <a:r>
                <a:rPr lang="en-AU" sz="1600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 March 2025</a:t>
              </a:r>
              <a:br>
                <a:rPr lang="en-AU" sz="1600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</a:br>
              <a:r>
                <a:rPr lang="en-AU" sz="1600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Australian Sugar Manufacturers</a:t>
              </a:r>
              <a:br>
                <a:rPr lang="en-AU" sz="1600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</a:br>
              <a:r>
                <a:rPr lang="en-AU" sz="1600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Industry Safety Conference</a:t>
              </a:r>
              <a:endParaRPr lang="en-AU" sz="16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783854" y="1582169"/>
              <a:ext cx="6661925" cy="954108"/>
            </a:xfrm>
            <a:prstGeom prst="rect">
              <a:avLst/>
            </a:prstGeom>
          </p:spPr>
          <p:txBody>
            <a:bodyPr wrap="square" lIns="0" tIns="0" rIns="72000" bIns="0">
              <a:noAutofit/>
            </a:bodyPr>
            <a:lstStyle/>
            <a:p>
              <a:pPr algn="ctr"/>
              <a:r>
                <a:rPr lang="en-AU" sz="2400" b="1" spc="400" dirty="0">
                  <a:solidFill>
                    <a:schemeClr val="accent1"/>
                  </a:solidFill>
                  <a:cs typeface="Arial" pitchFamily="34" charset="0"/>
                </a:rPr>
                <a:t>ASSESSING HEALTH AND SAFETY PERFORMANCE IN SHIFTWORK OPERATIONS</a:t>
              </a:r>
            </a:p>
            <a:p>
              <a:pPr algn="ctr"/>
              <a:endParaRPr lang="en-AU" sz="3200" b="1" spc="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-408" y="11624"/>
            <a:ext cx="234615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/>
          </a:p>
        </p:txBody>
      </p:sp>
      <p:grpSp>
        <p:nvGrpSpPr>
          <p:cNvPr id="56" name="Group 55"/>
          <p:cNvGrpSpPr/>
          <p:nvPr/>
        </p:nvGrpSpPr>
        <p:grpSpPr>
          <a:xfrm rot="10800000">
            <a:off x="6679640" y="2651691"/>
            <a:ext cx="4285690" cy="113332"/>
            <a:chOff x="2529156" y="3146155"/>
            <a:chExt cx="4439916" cy="681925"/>
          </a:xfrm>
        </p:grpSpPr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2529156" y="3146155"/>
              <a:ext cx="4439916" cy="681925"/>
            </a:xfrm>
            <a:prstGeom prst="rect">
              <a:avLst/>
            </a:prstGeom>
            <a:solidFill>
              <a:srgbClr val="F08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 dirty="0"/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5903999" y="3146155"/>
              <a:ext cx="585245" cy="681925"/>
            </a:xfrm>
            <a:prstGeom prst="rect">
              <a:avLst/>
            </a:prstGeom>
            <a:solidFill>
              <a:srgbClr val="F6A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 dirty="0"/>
            </a:p>
          </p:txBody>
        </p:sp>
        <p:sp>
          <p:nvSpPr>
            <p:cNvPr id="59" name="Rectangle 8"/>
            <p:cNvSpPr>
              <a:spLocks noChangeArrowheads="1"/>
            </p:cNvSpPr>
            <p:nvPr/>
          </p:nvSpPr>
          <p:spPr bwMode="auto">
            <a:xfrm>
              <a:off x="5903999" y="3146155"/>
              <a:ext cx="585245" cy="68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 dirty="0"/>
            </a:p>
          </p:txBody>
        </p:sp>
        <p:sp>
          <p:nvSpPr>
            <p:cNvPr id="60" name="Rectangle 9"/>
            <p:cNvSpPr>
              <a:spLocks noChangeArrowheads="1"/>
            </p:cNvSpPr>
            <p:nvPr/>
          </p:nvSpPr>
          <p:spPr bwMode="auto">
            <a:xfrm>
              <a:off x="4991598" y="3146155"/>
              <a:ext cx="523449" cy="681925"/>
            </a:xfrm>
            <a:prstGeom prst="rect">
              <a:avLst/>
            </a:prstGeom>
            <a:solidFill>
              <a:srgbClr val="F6A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 dirty="0"/>
            </a:p>
          </p:txBody>
        </p:sp>
        <p:sp>
          <p:nvSpPr>
            <p:cNvPr id="61" name="Rectangle 10"/>
            <p:cNvSpPr>
              <a:spLocks noChangeArrowheads="1"/>
            </p:cNvSpPr>
            <p:nvPr/>
          </p:nvSpPr>
          <p:spPr bwMode="auto">
            <a:xfrm>
              <a:off x="4991598" y="3146155"/>
              <a:ext cx="523449" cy="68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 dirty="0"/>
            </a:p>
          </p:txBody>
        </p:sp>
        <p:sp>
          <p:nvSpPr>
            <p:cNvPr id="62" name="Rectangle 11"/>
            <p:cNvSpPr>
              <a:spLocks noChangeArrowheads="1"/>
            </p:cNvSpPr>
            <p:nvPr/>
          </p:nvSpPr>
          <p:spPr bwMode="auto">
            <a:xfrm>
              <a:off x="4733508" y="3146155"/>
              <a:ext cx="152673" cy="681925"/>
            </a:xfrm>
            <a:prstGeom prst="rect">
              <a:avLst/>
            </a:prstGeom>
            <a:solidFill>
              <a:srgbClr val="F6A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 dirty="0"/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4733508" y="3146155"/>
              <a:ext cx="152673" cy="68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 dirty="0"/>
            </a:p>
          </p:txBody>
        </p:sp>
        <p:sp>
          <p:nvSpPr>
            <p:cNvPr id="64" name="Line 13"/>
            <p:cNvSpPr>
              <a:spLocks noChangeShapeType="1"/>
            </p:cNvSpPr>
            <p:nvPr/>
          </p:nvSpPr>
          <p:spPr bwMode="auto">
            <a:xfrm>
              <a:off x="4319111" y="3146155"/>
              <a:ext cx="0" cy="681925"/>
            </a:xfrm>
            <a:prstGeom prst="line">
              <a:avLst/>
            </a:pr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 dirty="0"/>
            </a:p>
          </p:txBody>
        </p:sp>
        <p:sp>
          <p:nvSpPr>
            <p:cNvPr id="65" name="Line 14"/>
            <p:cNvSpPr>
              <a:spLocks noChangeShapeType="1"/>
            </p:cNvSpPr>
            <p:nvPr/>
          </p:nvSpPr>
          <p:spPr bwMode="auto">
            <a:xfrm>
              <a:off x="5791312" y="3146155"/>
              <a:ext cx="0" cy="681925"/>
            </a:xfrm>
            <a:prstGeom prst="line">
              <a:avLst/>
            </a:pr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 dirty="0"/>
            </a:p>
          </p:txBody>
        </p:sp>
        <p:sp>
          <p:nvSpPr>
            <p:cNvPr id="66" name="Line 15"/>
            <p:cNvSpPr>
              <a:spLocks noChangeShapeType="1"/>
            </p:cNvSpPr>
            <p:nvPr/>
          </p:nvSpPr>
          <p:spPr bwMode="auto">
            <a:xfrm>
              <a:off x="6325666" y="3146155"/>
              <a:ext cx="0" cy="681925"/>
            </a:xfrm>
            <a:prstGeom prst="line">
              <a:avLst/>
            </a:pr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 dirty="0"/>
            </a:p>
          </p:txBody>
        </p:sp>
      </p:grpSp>
      <p:grpSp>
        <p:nvGrpSpPr>
          <p:cNvPr id="67" name="Group 70"/>
          <p:cNvGrpSpPr/>
          <p:nvPr/>
        </p:nvGrpSpPr>
        <p:grpSpPr>
          <a:xfrm rot="16200000">
            <a:off x="-3844385" y="-1042420"/>
            <a:ext cx="6982995" cy="6974860"/>
            <a:chOff x="-3844385" y="-1042420"/>
            <a:chExt cx="6982995" cy="6974860"/>
          </a:xfrm>
        </p:grpSpPr>
        <p:sp>
          <p:nvSpPr>
            <p:cNvPr id="3" name="Freeform 27"/>
            <p:cNvSpPr>
              <a:spLocks/>
            </p:cNvSpPr>
            <p:nvPr/>
          </p:nvSpPr>
          <p:spPr bwMode="auto">
            <a:xfrm flipH="1">
              <a:off x="-3394538" y="-601987"/>
              <a:ext cx="6533148" cy="6093995"/>
            </a:xfrm>
            <a:custGeom>
              <a:avLst/>
              <a:gdLst>
                <a:gd name="T0" fmla="*/ 223 w 652"/>
                <a:gd name="T1" fmla="*/ 97 h 621"/>
                <a:gd name="T2" fmla="*/ 459 w 652"/>
                <a:gd name="T3" fmla="*/ 80 h 621"/>
                <a:gd name="T4" fmla="*/ 483 w 652"/>
                <a:gd name="T5" fmla="*/ 435 h 621"/>
                <a:gd name="T6" fmla="*/ 451 w 652"/>
                <a:gd name="T7" fmla="*/ 110 h 621"/>
                <a:gd name="T8" fmla="*/ 190 w 652"/>
                <a:gd name="T9" fmla="*/ 476 h 621"/>
                <a:gd name="T10" fmla="*/ 516 w 652"/>
                <a:gd name="T11" fmla="*/ 531 h 621"/>
                <a:gd name="T12" fmla="*/ 373 w 652"/>
                <a:gd name="T13" fmla="*/ 579 h 621"/>
                <a:gd name="T14" fmla="*/ 403 w 652"/>
                <a:gd name="T15" fmla="*/ 590 h 621"/>
                <a:gd name="T16" fmla="*/ 208 w 652"/>
                <a:gd name="T17" fmla="*/ 540 h 621"/>
                <a:gd name="T18" fmla="*/ 211 w 652"/>
                <a:gd name="T19" fmla="*/ 529 h 621"/>
                <a:gd name="T20" fmla="*/ 151 w 652"/>
                <a:gd name="T21" fmla="*/ 471 h 621"/>
                <a:gd name="T22" fmla="*/ 113 w 652"/>
                <a:gd name="T23" fmla="*/ 393 h 621"/>
                <a:gd name="T24" fmla="*/ 119 w 652"/>
                <a:gd name="T25" fmla="*/ 442 h 621"/>
                <a:gd name="T26" fmla="*/ 72 w 652"/>
                <a:gd name="T27" fmla="*/ 297 h 621"/>
                <a:gd name="T28" fmla="*/ 121 w 652"/>
                <a:gd name="T29" fmla="*/ 160 h 621"/>
                <a:gd name="T30" fmla="*/ 103 w 652"/>
                <a:gd name="T31" fmla="*/ 222 h 621"/>
                <a:gd name="T32" fmla="*/ 171 w 652"/>
                <a:gd name="T33" fmla="*/ 124 h 621"/>
                <a:gd name="T34" fmla="*/ 258 w 652"/>
                <a:gd name="T35" fmla="*/ 67 h 621"/>
                <a:gd name="T36" fmla="*/ 223 w 652"/>
                <a:gd name="T37" fmla="*/ 9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2" h="621">
                  <a:moveTo>
                    <a:pt x="223" y="97"/>
                  </a:moveTo>
                  <a:cubicBezTo>
                    <a:pt x="223" y="97"/>
                    <a:pt x="339" y="20"/>
                    <a:pt x="459" y="80"/>
                  </a:cubicBezTo>
                  <a:cubicBezTo>
                    <a:pt x="623" y="162"/>
                    <a:pt x="587" y="348"/>
                    <a:pt x="483" y="435"/>
                  </a:cubicBezTo>
                  <a:cubicBezTo>
                    <a:pt x="468" y="447"/>
                    <a:pt x="652" y="223"/>
                    <a:pt x="451" y="110"/>
                  </a:cubicBezTo>
                  <a:cubicBezTo>
                    <a:pt x="257" y="0"/>
                    <a:pt x="0" y="267"/>
                    <a:pt x="190" y="476"/>
                  </a:cubicBezTo>
                  <a:cubicBezTo>
                    <a:pt x="323" y="621"/>
                    <a:pt x="517" y="530"/>
                    <a:pt x="516" y="531"/>
                  </a:cubicBezTo>
                  <a:cubicBezTo>
                    <a:pt x="464" y="577"/>
                    <a:pt x="386" y="579"/>
                    <a:pt x="373" y="579"/>
                  </a:cubicBezTo>
                  <a:cubicBezTo>
                    <a:pt x="370" y="579"/>
                    <a:pt x="406" y="589"/>
                    <a:pt x="403" y="590"/>
                  </a:cubicBezTo>
                  <a:cubicBezTo>
                    <a:pt x="290" y="602"/>
                    <a:pt x="208" y="540"/>
                    <a:pt x="208" y="540"/>
                  </a:cubicBezTo>
                  <a:cubicBezTo>
                    <a:pt x="211" y="529"/>
                    <a:pt x="211" y="529"/>
                    <a:pt x="211" y="529"/>
                  </a:cubicBezTo>
                  <a:cubicBezTo>
                    <a:pt x="211" y="529"/>
                    <a:pt x="179" y="511"/>
                    <a:pt x="151" y="471"/>
                  </a:cubicBezTo>
                  <a:cubicBezTo>
                    <a:pt x="124" y="434"/>
                    <a:pt x="121" y="422"/>
                    <a:pt x="113" y="393"/>
                  </a:cubicBezTo>
                  <a:cubicBezTo>
                    <a:pt x="105" y="410"/>
                    <a:pt x="119" y="442"/>
                    <a:pt x="119" y="442"/>
                  </a:cubicBezTo>
                  <a:cubicBezTo>
                    <a:pt x="119" y="442"/>
                    <a:pt x="67" y="381"/>
                    <a:pt x="72" y="297"/>
                  </a:cubicBezTo>
                  <a:cubicBezTo>
                    <a:pt x="78" y="216"/>
                    <a:pt x="115" y="167"/>
                    <a:pt x="121" y="160"/>
                  </a:cubicBezTo>
                  <a:cubicBezTo>
                    <a:pt x="125" y="155"/>
                    <a:pt x="102" y="196"/>
                    <a:pt x="103" y="222"/>
                  </a:cubicBezTo>
                  <a:cubicBezTo>
                    <a:pt x="104" y="242"/>
                    <a:pt x="106" y="190"/>
                    <a:pt x="171" y="124"/>
                  </a:cubicBezTo>
                  <a:cubicBezTo>
                    <a:pt x="214" y="79"/>
                    <a:pt x="258" y="67"/>
                    <a:pt x="258" y="67"/>
                  </a:cubicBezTo>
                  <a:lnTo>
                    <a:pt x="223" y="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-3844385" y="-1042420"/>
              <a:ext cx="6974860" cy="6974860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5000"/>
                </a:lnSpc>
                <a:spcAft>
                  <a:spcPts val="600"/>
                </a:spcAft>
              </a:pPr>
              <a:endParaRPr lang="en-AU" sz="1200" dirty="0"/>
            </a:p>
          </p:txBody>
        </p:sp>
      </p:grpSp>
      <p:grpSp>
        <p:nvGrpSpPr>
          <p:cNvPr id="68" name="Group 72"/>
          <p:cNvGrpSpPr/>
          <p:nvPr/>
        </p:nvGrpSpPr>
        <p:grpSpPr>
          <a:xfrm rot="10800000">
            <a:off x="-3844385" y="-1042420"/>
            <a:ext cx="6974860" cy="6974860"/>
            <a:chOff x="-3844385" y="-1042420"/>
            <a:chExt cx="6974860" cy="6974860"/>
          </a:xfrm>
        </p:grpSpPr>
        <p:sp>
          <p:nvSpPr>
            <p:cNvPr id="4" name="Freeform 28"/>
            <p:cNvSpPr>
              <a:spLocks/>
            </p:cNvSpPr>
            <p:nvPr/>
          </p:nvSpPr>
          <p:spPr bwMode="auto">
            <a:xfrm flipH="1">
              <a:off x="-2385278" y="116768"/>
              <a:ext cx="3760377" cy="2582201"/>
            </a:xfrm>
            <a:custGeom>
              <a:avLst/>
              <a:gdLst>
                <a:gd name="T0" fmla="*/ 6 w 359"/>
                <a:gd name="T1" fmla="*/ 120 h 263"/>
                <a:gd name="T2" fmla="*/ 206 w 359"/>
                <a:gd name="T3" fmla="*/ 89 h 263"/>
                <a:gd name="T4" fmla="*/ 280 w 359"/>
                <a:gd name="T5" fmla="*/ 192 h 263"/>
                <a:gd name="T6" fmla="*/ 287 w 359"/>
                <a:gd name="T7" fmla="*/ 159 h 263"/>
                <a:gd name="T8" fmla="*/ 298 w 359"/>
                <a:gd name="T9" fmla="*/ 263 h 263"/>
                <a:gd name="T10" fmla="*/ 218 w 359"/>
                <a:gd name="T11" fmla="*/ 62 h 263"/>
                <a:gd name="T12" fmla="*/ 6 w 359"/>
                <a:gd name="T13" fmla="*/ 12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9" h="263">
                  <a:moveTo>
                    <a:pt x="6" y="120"/>
                  </a:moveTo>
                  <a:cubicBezTo>
                    <a:pt x="47" y="76"/>
                    <a:pt x="135" y="51"/>
                    <a:pt x="206" y="89"/>
                  </a:cubicBezTo>
                  <a:cubicBezTo>
                    <a:pt x="292" y="136"/>
                    <a:pt x="279" y="193"/>
                    <a:pt x="280" y="192"/>
                  </a:cubicBezTo>
                  <a:cubicBezTo>
                    <a:pt x="293" y="168"/>
                    <a:pt x="285" y="156"/>
                    <a:pt x="287" y="159"/>
                  </a:cubicBezTo>
                  <a:cubicBezTo>
                    <a:pt x="311" y="194"/>
                    <a:pt x="298" y="263"/>
                    <a:pt x="298" y="263"/>
                  </a:cubicBezTo>
                  <a:cubicBezTo>
                    <a:pt x="298" y="263"/>
                    <a:pt x="359" y="129"/>
                    <a:pt x="218" y="62"/>
                  </a:cubicBezTo>
                  <a:cubicBezTo>
                    <a:pt x="90" y="0"/>
                    <a:pt x="0" y="126"/>
                    <a:pt x="6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-3844385" y="-1042420"/>
              <a:ext cx="6974860" cy="6974860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5000"/>
                </a:lnSpc>
                <a:spcAft>
                  <a:spcPts val="600"/>
                </a:spcAft>
              </a:pPr>
              <a:endParaRPr lang="en-AU" sz="1200" dirty="0"/>
            </a:p>
          </p:txBody>
        </p:sp>
      </p:grpSp>
      <p:grpSp>
        <p:nvGrpSpPr>
          <p:cNvPr id="69" name="Group 74"/>
          <p:cNvGrpSpPr/>
          <p:nvPr/>
        </p:nvGrpSpPr>
        <p:grpSpPr>
          <a:xfrm rot="10800000">
            <a:off x="-3844385" y="-1042420"/>
            <a:ext cx="6974860" cy="6974860"/>
            <a:chOff x="-3844385" y="-1042420"/>
            <a:chExt cx="6974860" cy="6974860"/>
          </a:xfrm>
        </p:grpSpPr>
        <p:sp>
          <p:nvSpPr>
            <p:cNvPr id="2" name="Freeform 5"/>
            <p:cNvSpPr>
              <a:spLocks/>
            </p:cNvSpPr>
            <p:nvPr/>
          </p:nvSpPr>
          <p:spPr bwMode="auto">
            <a:xfrm flipH="1">
              <a:off x="-2889491" y="1694917"/>
              <a:ext cx="4451964" cy="3011879"/>
            </a:xfrm>
            <a:custGeom>
              <a:avLst/>
              <a:gdLst>
                <a:gd name="T0" fmla="*/ 3 w 449"/>
                <a:gd name="T1" fmla="*/ 55 h 307"/>
                <a:gd name="T2" fmla="*/ 15 w 449"/>
                <a:gd name="T3" fmla="*/ 56 h 307"/>
                <a:gd name="T4" fmla="*/ 27 w 449"/>
                <a:gd name="T5" fmla="*/ 10 h 307"/>
                <a:gd name="T6" fmla="*/ 140 w 449"/>
                <a:gd name="T7" fmla="*/ 240 h 307"/>
                <a:gd name="T8" fmla="*/ 210 w 449"/>
                <a:gd name="T9" fmla="*/ 261 h 307"/>
                <a:gd name="T10" fmla="*/ 212 w 449"/>
                <a:gd name="T11" fmla="*/ 245 h 307"/>
                <a:gd name="T12" fmla="*/ 426 w 449"/>
                <a:gd name="T13" fmla="*/ 99 h 307"/>
                <a:gd name="T14" fmla="*/ 437 w 449"/>
                <a:gd name="T15" fmla="*/ 92 h 307"/>
                <a:gd name="T16" fmla="*/ 449 w 449"/>
                <a:gd name="T17" fmla="*/ 56 h 307"/>
                <a:gd name="T18" fmla="*/ 197 w 449"/>
                <a:gd name="T19" fmla="*/ 284 h 307"/>
                <a:gd name="T20" fmla="*/ 14 w 449"/>
                <a:gd name="T21" fmla="*/ 131 h 307"/>
                <a:gd name="T22" fmla="*/ 3 w 449"/>
                <a:gd name="T23" fmla="*/ 5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9" h="307">
                  <a:moveTo>
                    <a:pt x="3" y="55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28" y="0"/>
                    <a:pt x="27" y="10"/>
                  </a:cubicBezTo>
                  <a:cubicBezTo>
                    <a:pt x="11" y="176"/>
                    <a:pt x="140" y="240"/>
                    <a:pt x="140" y="240"/>
                  </a:cubicBezTo>
                  <a:cubicBezTo>
                    <a:pt x="140" y="240"/>
                    <a:pt x="185" y="241"/>
                    <a:pt x="210" y="261"/>
                  </a:cubicBezTo>
                  <a:cubicBezTo>
                    <a:pt x="217" y="267"/>
                    <a:pt x="209" y="244"/>
                    <a:pt x="212" y="245"/>
                  </a:cubicBezTo>
                  <a:cubicBezTo>
                    <a:pt x="269" y="265"/>
                    <a:pt x="389" y="222"/>
                    <a:pt x="426" y="99"/>
                  </a:cubicBezTo>
                  <a:cubicBezTo>
                    <a:pt x="427" y="96"/>
                    <a:pt x="437" y="92"/>
                    <a:pt x="437" y="92"/>
                  </a:cubicBezTo>
                  <a:cubicBezTo>
                    <a:pt x="449" y="56"/>
                    <a:pt x="449" y="56"/>
                    <a:pt x="449" y="56"/>
                  </a:cubicBezTo>
                  <a:cubicBezTo>
                    <a:pt x="449" y="56"/>
                    <a:pt x="431" y="307"/>
                    <a:pt x="197" y="284"/>
                  </a:cubicBezTo>
                  <a:cubicBezTo>
                    <a:pt x="71" y="271"/>
                    <a:pt x="21" y="151"/>
                    <a:pt x="14" y="131"/>
                  </a:cubicBezTo>
                  <a:cubicBezTo>
                    <a:pt x="0" y="89"/>
                    <a:pt x="3" y="55"/>
                    <a:pt x="3" y="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-3844385" y="-1042420"/>
              <a:ext cx="6974860" cy="6974860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5000"/>
                </a:lnSpc>
                <a:spcAft>
                  <a:spcPts val="600"/>
                </a:spcAft>
              </a:pPr>
              <a:endParaRPr lang="en-AU" sz="1200" dirty="0"/>
            </a:p>
          </p:txBody>
        </p:sp>
      </p:grpSp>
      <p:pic>
        <p:nvPicPr>
          <p:cNvPr id="71" name="Picture 70" descr="Logo&#10;&#10;Description automatically generated">
            <a:extLst>
              <a:ext uri="{FF2B5EF4-FFF2-40B4-BE49-F238E27FC236}">
                <a16:creationId xmlns:a16="http://schemas.microsoft.com/office/drawing/2014/main" id="{5AE50FD5-F551-B3B4-59C5-1FA8CF260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20" y="4249920"/>
            <a:ext cx="2319994" cy="89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1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decel="7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8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decel="7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8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decel="7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9" dur="8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/>
          <p:cNvGrpSpPr/>
          <p:nvPr/>
        </p:nvGrpSpPr>
        <p:grpSpPr>
          <a:xfrm>
            <a:off x="3833677" y="2007123"/>
            <a:ext cx="2582696" cy="2210106"/>
            <a:chOff x="3833677" y="2007123"/>
            <a:chExt cx="2582696" cy="2210106"/>
          </a:xfrm>
        </p:grpSpPr>
        <p:sp>
          <p:nvSpPr>
            <p:cNvPr id="58" name="Oval 57"/>
            <p:cNvSpPr/>
            <p:nvPr/>
          </p:nvSpPr>
          <p:spPr>
            <a:xfrm>
              <a:off x="3833677" y="2035102"/>
              <a:ext cx="509648" cy="50964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5000"/>
                </a:lnSpc>
                <a:spcAft>
                  <a:spcPts val="600"/>
                </a:spcAft>
              </a:pPr>
              <a:endParaRPr lang="en-AU" sz="1200" dirty="0" err="1"/>
            </a:p>
          </p:txBody>
        </p:sp>
        <p:sp>
          <p:nvSpPr>
            <p:cNvPr id="59" name="Oval 58"/>
            <p:cNvSpPr/>
            <p:nvPr/>
          </p:nvSpPr>
          <p:spPr>
            <a:xfrm>
              <a:off x="3833677" y="2897454"/>
              <a:ext cx="509648" cy="50964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5000"/>
                </a:lnSpc>
                <a:spcAft>
                  <a:spcPts val="600"/>
                </a:spcAft>
              </a:pPr>
              <a:endParaRPr lang="en-AU" sz="1200" dirty="0" err="1"/>
            </a:p>
          </p:txBody>
        </p:sp>
        <p:sp>
          <p:nvSpPr>
            <p:cNvPr id="60" name="Oval 59"/>
            <p:cNvSpPr/>
            <p:nvPr/>
          </p:nvSpPr>
          <p:spPr>
            <a:xfrm>
              <a:off x="3833677" y="3703481"/>
              <a:ext cx="509648" cy="50964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5000"/>
                </a:lnSpc>
                <a:spcAft>
                  <a:spcPts val="600"/>
                </a:spcAft>
              </a:pPr>
              <a:endParaRPr lang="en-AU" sz="1200" dirty="0" err="1"/>
            </a:p>
          </p:txBody>
        </p:sp>
        <p:sp>
          <p:nvSpPr>
            <p:cNvPr id="61" name="Oval 60"/>
            <p:cNvSpPr/>
            <p:nvPr/>
          </p:nvSpPr>
          <p:spPr>
            <a:xfrm>
              <a:off x="5906725" y="2007123"/>
              <a:ext cx="509648" cy="50964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5000"/>
                </a:lnSpc>
                <a:spcAft>
                  <a:spcPts val="600"/>
                </a:spcAft>
              </a:pPr>
              <a:endParaRPr lang="en-AU" sz="1200" dirty="0" err="1"/>
            </a:p>
          </p:txBody>
        </p:sp>
        <p:sp>
          <p:nvSpPr>
            <p:cNvPr id="103" name="Oval 102"/>
            <p:cNvSpPr/>
            <p:nvPr/>
          </p:nvSpPr>
          <p:spPr>
            <a:xfrm>
              <a:off x="5890684" y="2897454"/>
              <a:ext cx="509648" cy="50964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5000"/>
                </a:lnSpc>
                <a:spcAft>
                  <a:spcPts val="600"/>
                </a:spcAft>
              </a:pPr>
              <a:endParaRPr lang="en-AU" sz="1200" dirty="0" err="1"/>
            </a:p>
          </p:txBody>
        </p:sp>
        <p:sp>
          <p:nvSpPr>
            <p:cNvPr id="75" name="Oval 74"/>
            <p:cNvSpPr/>
            <p:nvPr/>
          </p:nvSpPr>
          <p:spPr>
            <a:xfrm>
              <a:off x="5890684" y="3707581"/>
              <a:ext cx="509648" cy="50964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5000"/>
                </a:lnSpc>
                <a:spcAft>
                  <a:spcPts val="600"/>
                </a:spcAft>
              </a:pPr>
              <a:endParaRPr lang="en-AU" sz="1200" dirty="0" err="1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555624"/>
            <a:ext cx="7006381" cy="459629"/>
          </a:xfrm>
        </p:spPr>
        <p:txBody>
          <a:bodyPr/>
          <a:lstStyle/>
          <a:p>
            <a:r>
              <a:rPr lang="en-AU" dirty="0"/>
              <a:t>ROSTER PERFORMANCE INDICATORS</a:t>
            </a:r>
            <a:r>
              <a:rPr lang="en-AU"/>
              <a:t> – HEALTH AND SAFETY</a:t>
            </a:r>
            <a:endParaRPr lang="en-AU" dirty="0"/>
          </a:p>
        </p:txBody>
      </p:sp>
      <p:sp>
        <p:nvSpPr>
          <p:cNvPr id="43" name="Oval 42">
            <a:hlinkClick r:id="" action="ppaction://noaction"/>
          </p:cNvPr>
          <p:cNvSpPr/>
          <p:nvPr/>
        </p:nvSpPr>
        <p:spPr>
          <a:xfrm>
            <a:off x="6213965" y="366713"/>
            <a:ext cx="295275" cy="295275"/>
          </a:xfrm>
          <a:prstGeom prst="ellipse">
            <a:avLst/>
          </a:prstGeom>
          <a:solidFill>
            <a:schemeClr val="bg1">
              <a:lumMod val="6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/>
          </a:p>
        </p:txBody>
      </p:sp>
      <p:sp>
        <p:nvSpPr>
          <p:cNvPr id="44" name="Oval 43">
            <a:hlinkClick r:id="" action="ppaction://noaction"/>
          </p:cNvPr>
          <p:cNvSpPr/>
          <p:nvPr/>
        </p:nvSpPr>
        <p:spPr>
          <a:xfrm>
            <a:off x="6614015" y="366713"/>
            <a:ext cx="295275" cy="295275"/>
          </a:xfrm>
          <a:prstGeom prst="ellipse">
            <a:avLst/>
          </a:prstGeom>
          <a:solidFill>
            <a:schemeClr val="bg1">
              <a:lumMod val="6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/>
          </a:p>
        </p:txBody>
      </p:sp>
      <p:sp>
        <p:nvSpPr>
          <p:cNvPr id="51" name="Oval 50">
            <a:hlinkClick r:id="" action="ppaction://noaction"/>
          </p:cNvPr>
          <p:cNvSpPr/>
          <p:nvPr/>
        </p:nvSpPr>
        <p:spPr>
          <a:xfrm>
            <a:off x="7011683" y="366713"/>
            <a:ext cx="295275" cy="295275"/>
          </a:xfrm>
          <a:prstGeom prst="ellipse">
            <a:avLst/>
          </a:prstGeom>
          <a:solidFill>
            <a:schemeClr val="bg1">
              <a:lumMod val="6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/>
          </a:p>
        </p:txBody>
      </p:sp>
      <p:sp>
        <p:nvSpPr>
          <p:cNvPr id="53" name="Oval 52">
            <a:hlinkClick r:id="" action="ppaction://noaction"/>
          </p:cNvPr>
          <p:cNvSpPr/>
          <p:nvPr/>
        </p:nvSpPr>
        <p:spPr>
          <a:xfrm>
            <a:off x="7804640" y="366713"/>
            <a:ext cx="295275" cy="295275"/>
          </a:xfrm>
          <a:prstGeom prst="ellipse">
            <a:avLst/>
          </a:prstGeom>
          <a:solidFill>
            <a:schemeClr val="bg1">
              <a:lumMod val="6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/>
          </a:p>
        </p:txBody>
      </p:sp>
      <p:sp>
        <p:nvSpPr>
          <p:cNvPr id="54" name="Oval 53">
            <a:hlinkClick r:id="" action="ppaction://noaction"/>
          </p:cNvPr>
          <p:cNvSpPr/>
          <p:nvPr/>
        </p:nvSpPr>
        <p:spPr>
          <a:xfrm>
            <a:off x="8202308" y="366713"/>
            <a:ext cx="295275" cy="295275"/>
          </a:xfrm>
          <a:prstGeom prst="ellipse">
            <a:avLst/>
          </a:prstGeom>
          <a:solidFill>
            <a:schemeClr val="bg1">
              <a:lumMod val="6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/>
          </a:p>
        </p:txBody>
      </p:sp>
      <p:cxnSp>
        <p:nvCxnSpPr>
          <p:cNvPr id="52" name="Straight Connector 51"/>
          <p:cNvCxnSpPr/>
          <p:nvPr/>
        </p:nvCxnSpPr>
        <p:spPr>
          <a:xfrm>
            <a:off x="3041238" y="1590324"/>
            <a:ext cx="4848337" cy="0"/>
          </a:xfrm>
          <a:prstGeom prst="line">
            <a:avLst/>
          </a:prstGeom>
          <a:ln w="15875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692105" y="1590324"/>
            <a:ext cx="346426" cy="346426"/>
          </a:xfrm>
          <a:prstGeom prst="line">
            <a:avLst/>
          </a:prstGeom>
          <a:ln w="15875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236844" y="1813494"/>
            <a:ext cx="1726574" cy="17265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/>
          </a:p>
        </p:txBody>
      </p:sp>
      <p:sp>
        <p:nvSpPr>
          <p:cNvPr id="64" name="Freeform 38"/>
          <p:cNvSpPr>
            <a:spLocks noEditPoints="1"/>
          </p:cNvSpPr>
          <p:nvPr/>
        </p:nvSpPr>
        <p:spPr bwMode="auto">
          <a:xfrm rot="10800000" flipV="1">
            <a:off x="1849249" y="2324129"/>
            <a:ext cx="501761" cy="705301"/>
          </a:xfrm>
          <a:custGeom>
            <a:avLst/>
            <a:gdLst>
              <a:gd name="T0" fmla="*/ 16 w 282"/>
              <a:gd name="T1" fmla="*/ 347 h 398"/>
              <a:gd name="T2" fmla="*/ 266 w 282"/>
              <a:gd name="T3" fmla="*/ 347 h 398"/>
              <a:gd name="T4" fmla="*/ 282 w 282"/>
              <a:gd name="T5" fmla="*/ 361 h 398"/>
              <a:gd name="T6" fmla="*/ 282 w 282"/>
              <a:gd name="T7" fmla="*/ 384 h 398"/>
              <a:gd name="T8" fmla="*/ 266 w 282"/>
              <a:gd name="T9" fmla="*/ 398 h 398"/>
              <a:gd name="T10" fmla="*/ 16 w 282"/>
              <a:gd name="T11" fmla="*/ 398 h 398"/>
              <a:gd name="T12" fmla="*/ 0 w 282"/>
              <a:gd name="T13" fmla="*/ 384 h 398"/>
              <a:gd name="T14" fmla="*/ 0 w 282"/>
              <a:gd name="T15" fmla="*/ 361 h 398"/>
              <a:gd name="T16" fmla="*/ 16 w 282"/>
              <a:gd name="T17" fmla="*/ 347 h 398"/>
              <a:gd name="T18" fmla="*/ 22 w 282"/>
              <a:gd name="T19" fmla="*/ 0 h 398"/>
              <a:gd name="T20" fmla="*/ 63 w 282"/>
              <a:gd name="T21" fmla="*/ 0 h 398"/>
              <a:gd name="T22" fmla="*/ 63 w 282"/>
              <a:gd name="T23" fmla="*/ 30 h 398"/>
              <a:gd name="T24" fmla="*/ 82 w 282"/>
              <a:gd name="T25" fmla="*/ 30 h 398"/>
              <a:gd name="T26" fmla="*/ 82 w 282"/>
              <a:gd name="T27" fmla="*/ 0 h 398"/>
              <a:gd name="T28" fmla="*/ 108 w 282"/>
              <a:gd name="T29" fmla="*/ 0 h 398"/>
              <a:gd name="T30" fmla="*/ 108 w 282"/>
              <a:gd name="T31" fmla="*/ 30 h 398"/>
              <a:gd name="T32" fmla="*/ 128 w 282"/>
              <a:gd name="T33" fmla="*/ 30 h 398"/>
              <a:gd name="T34" fmla="*/ 128 w 282"/>
              <a:gd name="T35" fmla="*/ 0 h 398"/>
              <a:gd name="T36" fmla="*/ 154 w 282"/>
              <a:gd name="T37" fmla="*/ 0 h 398"/>
              <a:gd name="T38" fmla="*/ 154 w 282"/>
              <a:gd name="T39" fmla="*/ 30 h 398"/>
              <a:gd name="T40" fmla="*/ 174 w 282"/>
              <a:gd name="T41" fmla="*/ 30 h 398"/>
              <a:gd name="T42" fmla="*/ 174 w 282"/>
              <a:gd name="T43" fmla="*/ 0 h 398"/>
              <a:gd name="T44" fmla="*/ 200 w 282"/>
              <a:gd name="T45" fmla="*/ 0 h 398"/>
              <a:gd name="T46" fmla="*/ 200 w 282"/>
              <a:gd name="T47" fmla="*/ 30 h 398"/>
              <a:gd name="T48" fmla="*/ 219 w 282"/>
              <a:gd name="T49" fmla="*/ 30 h 398"/>
              <a:gd name="T50" fmla="*/ 219 w 282"/>
              <a:gd name="T51" fmla="*/ 0 h 398"/>
              <a:gd name="T52" fmla="*/ 258 w 282"/>
              <a:gd name="T53" fmla="*/ 0 h 398"/>
              <a:gd name="T54" fmla="*/ 242 w 282"/>
              <a:gd name="T55" fmla="*/ 106 h 398"/>
              <a:gd name="T56" fmla="*/ 41 w 282"/>
              <a:gd name="T57" fmla="*/ 106 h 398"/>
              <a:gd name="T58" fmla="*/ 22 w 282"/>
              <a:gd name="T59" fmla="*/ 0 h 398"/>
              <a:gd name="T60" fmla="*/ 80 w 282"/>
              <a:gd name="T61" fmla="*/ 116 h 398"/>
              <a:gd name="T62" fmla="*/ 203 w 282"/>
              <a:gd name="T63" fmla="*/ 116 h 398"/>
              <a:gd name="T64" fmla="*/ 261 w 282"/>
              <a:gd name="T65" fmla="*/ 337 h 398"/>
              <a:gd name="T66" fmla="*/ 21 w 282"/>
              <a:gd name="T67" fmla="*/ 337 h 398"/>
              <a:gd name="T68" fmla="*/ 80 w 282"/>
              <a:gd name="T69" fmla="*/ 116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2" h="398">
                <a:moveTo>
                  <a:pt x="16" y="347"/>
                </a:moveTo>
                <a:cubicBezTo>
                  <a:pt x="266" y="347"/>
                  <a:pt x="266" y="347"/>
                  <a:pt x="266" y="347"/>
                </a:cubicBezTo>
                <a:cubicBezTo>
                  <a:pt x="275" y="347"/>
                  <a:pt x="282" y="353"/>
                  <a:pt x="282" y="361"/>
                </a:cubicBezTo>
                <a:cubicBezTo>
                  <a:pt x="282" y="384"/>
                  <a:pt x="282" y="384"/>
                  <a:pt x="282" y="384"/>
                </a:cubicBezTo>
                <a:cubicBezTo>
                  <a:pt x="282" y="392"/>
                  <a:pt x="275" y="398"/>
                  <a:pt x="266" y="398"/>
                </a:cubicBezTo>
                <a:cubicBezTo>
                  <a:pt x="16" y="398"/>
                  <a:pt x="16" y="398"/>
                  <a:pt x="16" y="398"/>
                </a:cubicBezTo>
                <a:cubicBezTo>
                  <a:pt x="7" y="398"/>
                  <a:pt x="0" y="392"/>
                  <a:pt x="0" y="384"/>
                </a:cubicBezTo>
                <a:cubicBezTo>
                  <a:pt x="0" y="361"/>
                  <a:pt x="0" y="361"/>
                  <a:pt x="0" y="361"/>
                </a:cubicBezTo>
                <a:cubicBezTo>
                  <a:pt x="0" y="353"/>
                  <a:pt x="7" y="347"/>
                  <a:pt x="16" y="347"/>
                </a:cubicBezTo>
                <a:close/>
                <a:moveTo>
                  <a:pt x="22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30"/>
                  <a:pt x="63" y="30"/>
                  <a:pt x="63" y="30"/>
                </a:cubicBezTo>
                <a:cubicBezTo>
                  <a:pt x="82" y="30"/>
                  <a:pt x="82" y="30"/>
                  <a:pt x="82" y="30"/>
                </a:cubicBezTo>
                <a:cubicBezTo>
                  <a:pt x="82" y="0"/>
                  <a:pt x="82" y="0"/>
                  <a:pt x="82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8" y="30"/>
                  <a:pt x="108" y="30"/>
                  <a:pt x="108" y="30"/>
                </a:cubicBezTo>
                <a:cubicBezTo>
                  <a:pt x="128" y="30"/>
                  <a:pt x="128" y="30"/>
                  <a:pt x="128" y="30"/>
                </a:cubicBezTo>
                <a:cubicBezTo>
                  <a:pt x="128" y="0"/>
                  <a:pt x="128" y="0"/>
                  <a:pt x="128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4" y="30"/>
                  <a:pt x="154" y="30"/>
                  <a:pt x="154" y="30"/>
                </a:cubicBezTo>
                <a:cubicBezTo>
                  <a:pt x="174" y="30"/>
                  <a:pt x="174" y="30"/>
                  <a:pt x="174" y="30"/>
                </a:cubicBezTo>
                <a:cubicBezTo>
                  <a:pt x="174" y="0"/>
                  <a:pt x="174" y="0"/>
                  <a:pt x="174" y="0"/>
                </a:cubicBezTo>
                <a:cubicBezTo>
                  <a:pt x="200" y="0"/>
                  <a:pt x="200" y="0"/>
                  <a:pt x="200" y="0"/>
                </a:cubicBezTo>
                <a:cubicBezTo>
                  <a:pt x="200" y="30"/>
                  <a:pt x="200" y="30"/>
                  <a:pt x="200" y="30"/>
                </a:cubicBezTo>
                <a:cubicBezTo>
                  <a:pt x="219" y="30"/>
                  <a:pt x="219" y="30"/>
                  <a:pt x="219" y="30"/>
                </a:cubicBezTo>
                <a:cubicBezTo>
                  <a:pt x="219" y="0"/>
                  <a:pt x="219" y="0"/>
                  <a:pt x="219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242" y="106"/>
                  <a:pt x="242" y="106"/>
                  <a:pt x="242" y="106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22" y="0"/>
                  <a:pt x="22" y="0"/>
                  <a:pt x="22" y="0"/>
                </a:cubicBezTo>
                <a:close/>
                <a:moveTo>
                  <a:pt x="80" y="116"/>
                </a:moveTo>
                <a:cubicBezTo>
                  <a:pt x="203" y="116"/>
                  <a:pt x="203" y="116"/>
                  <a:pt x="203" y="116"/>
                </a:cubicBezTo>
                <a:cubicBezTo>
                  <a:pt x="183" y="200"/>
                  <a:pt x="197" y="275"/>
                  <a:pt x="261" y="337"/>
                </a:cubicBezTo>
                <a:cubicBezTo>
                  <a:pt x="21" y="337"/>
                  <a:pt x="21" y="337"/>
                  <a:pt x="21" y="337"/>
                </a:cubicBezTo>
                <a:cubicBezTo>
                  <a:pt x="84" y="276"/>
                  <a:pt x="96" y="200"/>
                  <a:pt x="80" y="116"/>
                </a:cubicBezTo>
                <a:close/>
              </a:path>
            </a:pathLst>
          </a:custGeom>
          <a:solidFill>
            <a:srgbClr val="F7E2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5" name="Oval 64"/>
          <p:cNvSpPr/>
          <p:nvPr/>
        </p:nvSpPr>
        <p:spPr>
          <a:xfrm>
            <a:off x="1159022" y="1735672"/>
            <a:ext cx="1882216" cy="188221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/>
          </a:p>
        </p:txBody>
      </p:sp>
      <p:sp>
        <p:nvSpPr>
          <p:cNvPr id="71" name="TextBox 70"/>
          <p:cNvSpPr txBox="1"/>
          <p:nvPr/>
        </p:nvSpPr>
        <p:spPr>
          <a:xfrm>
            <a:off x="4412593" y="2213695"/>
            <a:ext cx="1156727" cy="361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AU" sz="1400" dirty="0">
                <a:solidFill>
                  <a:schemeClr val="accent1"/>
                </a:solidFill>
              </a:rPr>
              <a:t>Productivity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490837" y="2183695"/>
            <a:ext cx="1555069" cy="361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AU" sz="1400" dirty="0">
                <a:solidFill>
                  <a:schemeClr val="accent1"/>
                </a:solidFill>
              </a:rPr>
              <a:t>Absenteeism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4077999" y="3105896"/>
            <a:ext cx="1625551" cy="361055"/>
            <a:chOff x="6163473" y="3089848"/>
            <a:chExt cx="1625551" cy="361055"/>
          </a:xfrm>
        </p:grpSpPr>
        <p:sp>
          <p:nvSpPr>
            <p:cNvPr id="87" name="TextBox 86"/>
            <p:cNvSpPr txBox="1"/>
            <p:nvPr/>
          </p:nvSpPr>
          <p:spPr>
            <a:xfrm>
              <a:off x="6498067" y="3089848"/>
              <a:ext cx="1290957" cy="361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85000"/>
                </a:lnSpc>
                <a:spcAft>
                  <a:spcPts val="1200"/>
                </a:spcAft>
              </a:pPr>
              <a:r>
                <a:rPr lang="en-AU" sz="1400" dirty="0">
                  <a:solidFill>
                    <a:schemeClr val="accent1"/>
                  </a:solidFill>
                </a:rPr>
                <a:t>Turnover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6163473" y="3144168"/>
              <a:ext cx="137061" cy="1370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5000"/>
                </a:lnSpc>
                <a:spcAft>
                  <a:spcPts val="600"/>
                </a:spcAft>
              </a:pPr>
              <a:endParaRPr lang="en-AU" sz="1200" dirty="0" err="1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4412593" y="3892915"/>
            <a:ext cx="1277552" cy="361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AU" sz="1400" dirty="0">
                <a:solidFill>
                  <a:schemeClr val="accent1"/>
                </a:solidFill>
              </a:rPr>
              <a:t>Overtime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6022233" y="2979231"/>
            <a:ext cx="1746156" cy="361055"/>
            <a:chOff x="3968843" y="2987245"/>
            <a:chExt cx="1746156" cy="361055"/>
          </a:xfrm>
        </p:grpSpPr>
        <p:sp>
          <p:nvSpPr>
            <p:cNvPr id="105" name="TextBox 104"/>
            <p:cNvSpPr txBox="1"/>
            <p:nvPr/>
          </p:nvSpPr>
          <p:spPr>
            <a:xfrm>
              <a:off x="4437447" y="2987245"/>
              <a:ext cx="1277552" cy="361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85000"/>
                </a:lnSpc>
                <a:spcAft>
                  <a:spcPts val="1200"/>
                </a:spcAft>
              </a:pPr>
              <a:r>
                <a:rPr lang="en-AU" sz="1400" dirty="0">
                  <a:solidFill>
                    <a:schemeClr val="accent1"/>
                  </a:solidFill>
                </a:rPr>
                <a:t>Operating</a:t>
              </a:r>
              <a:br>
                <a:rPr lang="en-AU" sz="1400" dirty="0">
                  <a:solidFill>
                    <a:schemeClr val="accent1"/>
                  </a:solidFill>
                </a:rPr>
              </a:br>
              <a:r>
                <a:rPr lang="en-AU" sz="1400" dirty="0">
                  <a:solidFill>
                    <a:schemeClr val="accent1"/>
                  </a:solidFill>
                </a:rPr>
                <a:t>costs</a:t>
              </a:r>
            </a:p>
          </p:txBody>
        </p:sp>
        <p:grpSp>
          <p:nvGrpSpPr>
            <p:cNvPr id="107" name="Group 74"/>
            <p:cNvGrpSpPr/>
            <p:nvPr/>
          </p:nvGrpSpPr>
          <p:grpSpPr>
            <a:xfrm>
              <a:off x="3968843" y="3183195"/>
              <a:ext cx="185824" cy="22890"/>
              <a:chOff x="4655749" y="3395348"/>
              <a:chExt cx="232505" cy="28641"/>
            </a:xfrm>
          </p:grpSpPr>
          <p:grpSp>
            <p:nvGrpSpPr>
              <p:cNvPr id="109" name="Group 75"/>
              <p:cNvGrpSpPr/>
              <p:nvPr/>
            </p:nvGrpSpPr>
            <p:grpSpPr>
              <a:xfrm>
                <a:off x="4655749" y="3395348"/>
                <a:ext cx="232505" cy="9698"/>
                <a:chOff x="4668298" y="3385558"/>
                <a:chExt cx="232505" cy="9698"/>
              </a:xfrm>
            </p:grpSpPr>
            <p:grpSp>
              <p:nvGrpSpPr>
                <p:cNvPr id="117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4668298" y="3385558"/>
                  <a:ext cx="78680" cy="9698"/>
                  <a:chOff x="2452" y="1403"/>
                  <a:chExt cx="430" cy="53"/>
                </a:xfrm>
                <a:solidFill>
                  <a:srgbClr val="BFD2D7"/>
                </a:solidFill>
              </p:grpSpPr>
              <p:sp>
                <p:nvSpPr>
                  <p:cNvPr id="12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452" y="1456"/>
                    <a:ext cx="0" cy="0"/>
                  </a:xfrm>
                  <a:prstGeom prst="lin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9525">
                    <a:solidFill>
                      <a:schemeClr val="accent6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126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452" y="1456"/>
                    <a:ext cx="0" cy="0"/>
                  </a:xfrm>
                  <a:prstGeom prst="lin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9525">
                    <a:solidFill>
                      <a:schemeClr val="accent6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129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882" y="1403"/>
                    <a:ext cx="0" cy="0"/>
                  </a:xfrm>
                  <a:prstGeom prst="lin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9525">
                    <a:solidFill>
                      <a:schemeClr val="accent6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130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882" y="1403"/>
                    <a:ext cx="0" cy="0"/>
                  </a:xfrm>
                  <a:prstGeom prst="lin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9525">
                    <a:solidFill>
                      <a:schemeClr val="accent6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118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4822123" y="3385558"/>
                  <a:ext cx="78680" cy="9698"/>
                  <a:chOff x="2452" y="1403"/>
                  <a:chExt cx="430" cy="53"/>
                </a:xfrm>
                <a:solidFill>
                  <a:srgbClr val="BFD2D7"/>
                </a:solidFill>
              </p:grpSpPr>
              <p:sp>
                <p:nvSpPr>
                  <p:cNvPr id="11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452" y="1456"/>
                    <a:ext cx="0" cy="0"/>
                  </a:xfrm>
                  <a:prstGeom prst="lin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9525">
                    <a:solidFill>
                      <a:schemeClr val="accent6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120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452" y="1456"/>
                    <a:ext cx="0" cy="0"/>
                  </a:xfrm>
                  <a:prstGeom prst="lin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9525">
                    <a:solidFill>
                      <a:schemeClr val="accent6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12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882" y="1403"/>
                    <a:ext cx="0" cy="0"/>
                  </a:xfrm>
                  <a:prstGeom prst="lin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9525">
                    <a:solidFill>
                      <a:schemeClr val="accent6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12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882" y="1403"/>
                    <a:ext cx="0" cy="0"/>
                  </a:xfrm>
                  <a:prstGeom prst="lin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9525">
                    <a:solidFill>
                      <a:schemeClr val="accent6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</p:grpSp>
          <p:grpSp>
            <p:nvGrpSpPr>
              <p:cNvPr id="110" name="Group 17"/>
              <p:cNvGrpSpPr>
                <a:grpSpLocks noChangeAspect="1"/>
              </p:cNvGrpSpPr>
              <p:nvPr/>
            </p:nvGrpSpPr>
            <p:grpSpPr bwMode="auto">
              <a:xfrm>
                <a:off x="4732662" y="3414291"/>
                <a:ext cx="78680" cy="9698"/>
                <a:chOff x="2452" y="1403"/>
                <a:chExt cx="430" cy="53"/>
              </a:xfrm>
              <a:solidFill>
                <a:srgbClr val="BFD2D7"/>
              </a:solidFill>
            </p:grpSpPr>
            <p:sp>
              <p:nvSpPr>
                <p:cNvPr id="111" name="Line 18"/>
                <p:cNvSpPr>
                  <a:spLocks noChangeShapeType="1"/>
                </p:cNvSpPr>
                <p:nvPr/>
              </p:nvSpPr>
              <p:spPr bwMode="auto">
                <a:xfrm>
                  <a:off x="2452" y="1456"/>
                  <a:ext cx="0" cy="0"/>
                </a:xfrm>
                <a:prstGeom prst="lin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112" name="Line 19"/>
                <p:cNvSpPr>
                  <a:spLocks noChangeShapeType="1"/>
                </p:cNvSpPr>
                <p:nvPr/>
              </p:nvSpPr>
              <p:spPr bwMode="auto">
                <a:xfrm>
                  <a:off x="2452" y="1456"/>
                  <a:ext cx="0" cy="0"/>
                </a:xfrm>
                <a:prstGeom prst="lin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115" name="Line 22"/>
                <p:cNvSpPr>
                  <a:spLocks noChangeShapeType="1"/>
                </p:cNvSpPr>
                <p:nvPr/>
              </p:nvSpPr>
              <p:spPr bwMode="auto">
                <a:xfrm>
                  <a:off x="2882" y="1403"/>
                  <a:ext cx="0" cy="0"/>
                </a:xfrm>
                <a:prstGeom prst="lin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116" name="Line 23"/>
                <p:cNvSpPr>
                  <a:spLocks noChangeShapeType="1"/>
                </p:cNvSpPr>
                <p:nvPr/>
              </p:nvSpPr>
              <p:spPr bwMode="auto">
                <a:xfrm>
                  <a:off x="2882" y="1403"/>
                  <a:ext cx="0" cy="0"/>
                </a:xfrm>
                <a:prstGeom prst="lin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</p:grpSp>
      </p:grpSp>
      <p:sp>
        <p:nvSpPr>
          <p:cNvPr id="78" name="TextBox 77"/>
          <p:cNvSpPr txBox="1"/>
          <p:nvPr/>
        </p:nvSpPr>
        <p:spPr>
          <a:xfrm>
            <a:off x="6498069" y="3805135"/>
            <a:ext cx="1697352" cy="361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AU" sz="1400" dirty="0">
                <a:solidFill>
                  <a:schemeClr val="accent1"/>
                </a:solidFill>
              </a:rPr>
              <a:t>Safety</a:t>
            </a:r>
            <a:br>
              <a:rPr lang="en-AU" sz="1400" dirty="0">
                <a:solidFill>
                  <a:schemeClr val="accent1"/>
                </a:solidFill>
              </a:rPr>
            </a:br>
            <a:r>
              <a:rPr lang="en-AU" sz="1400" dirty="0">
                <a:solidFill>
                  <a:schemeClr val="accent1"/>
                </a:solidFill>
              </a:rPr>
              <a:t>performance</a:t>
            </a:r>
          </a:p>
        </p:txBody>
      </p:sp>
      <p:sp>
        <p:nvSpPr>
          <p:cNvPr id="3" name="Down Arrow 7">
            <a:extLst>
              <a:ext uri="{FF2B5EF4-FFF2-40B4-BE49-F238E27FC236}">
                <a16:creationId xmlns:a16="http://schemas.microsoft.com/office/drawing/2014/main" id="{FB3EB89B-EBD5-FF8B-A2CA-F2908A545415}"/>
              </a:ext>
            </a:extLst>
          </p:cNvPr>
          <p:cNvSpPr/>
          <p:nvPr/>
        </p:nvSpPr>
        <p:spPr>
          <a:xfrm>
            <a:off x="3967319" y="2111316"/>
            <a:ext cx="266444" cy="357320"/>
          </a:xfrm>
          <a:prstGeom prst="downArrow">
            <a:avLst/>
          </a:prstGeom>
          <a:solidFill>
            <a:srgbClr val="F7E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own Arrow 7">
            <a:extLst>
              <a:ext uri="{FF2B5EF4-FFF2-40B4-BE49-F238E27FC236}">
                <a16:creationId xmlns:a16="http://schemas.microsoft.com/office/drawing/2014/main" id="{8E56BC42-136A-623F-4AFE-A3C6FEF7DFE1}"/>
              </a:ext>
            </a:extLst>
          </p:cNvPr>
          <p:cNvSpPr/>
          <p:nvPr/>
        </p:nvSpPr>
        <p:spPr>
          <a:xfrm rot="10800000">
            <a:off x="3967077" y="2973618"/>
            <a:ext cx="266444" cy="357320"/>
          </a:xfrm>
          <a:prstGeom prst="downArrow">
            <a:avLst/>
          </a:prstGeom>
          <a:solidFill>
            <a:srgbClr val="E1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Down Arrow 7">
            <a:extLst>
              <a:ext uri="{FF2B5EF4-FFF2-40B4-BE49-F238E27FC236}">
                <a16:creationId xmlns:a16="http://schemas.microsoft.com/office/drawing/2014/main" id="{3E7B55AB-7213-6B31-9427-A888227534CD}"/>
              </a:ext>
            </a:extLst>
          </p:cNvPr>
          <p:cNvSpPr/>
          <p:nvPr/>
        </p:nvSpPr>
        <p:spPr>
          <a:xfrm rot="10800000">
            <a:off x="3973640" y="3779645"/>
            <a:ext cx="266444" cy="357320"/>
          </a:xfrm>
          <a:prstGeom prst="downArrow">
            <a:avLst/>
          </a:prstGeom>
          <a:solidFill>
            <a:srgbClr val="E1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Down Arrow 7">
            <a:extLst>
              <a:ext uri="{FF2B5EF4-FFF2-40B4-BE49-F238E27FC236}">
                <a16:creationId xmlns:a16="http://schemas.microsoft.com/office/drawing/2014/main" id="{E07CEBAB-CD5B-5067-31DF-281E9CDC6B73}"/>
              </a:ext>
            </a:extLst>
          </p:cNvPr>
          <p:cNvSpPr/>
          <p:nvPr/>
        </p:nvSpPr>
        <p:spPr>
          <a:xfrm rot="10800000">
            <a:off x="6028327" y="2065229"/>
            <a:ext cx="266444" cy="357320"/>
          </a:xfrm>
          <a:prstGeom prst="downArrow">
            <a:avLst/>
          </a:prstGeom>
          <a:solidFill>
            <a:srgbClr val="E1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4AC45E34-9EC9-F62E-4C7C-77DDD826FDB3}"/>
              </a:ext>
            </a:extLst>
          </p:cNvPr>
          <p:cNvSpPr/>
          <p:nvPr/>
        </p:nvSpPr>
        <p:spPr>
          <a:xfrm rot="10800000">
            <a:off x="6028327" y="2963688"/>
            <a:ext cx="266444" cy="357320"/>
          </a:xfrm>
          <a:prstGeom prst="downArrow">
            <a:avLst/>
          </a:prstGeom>
          <a:solidFill>
            <a:srgbClr val="E1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Down Arrow 7">
            <a:extLst>
              <a:ext uri="{FF2B5EF4-FFF2-40B4-BE49-F238E27FC236}">
                <a16:creationId xmlns:a16="http://schemas.microsoft.com/office/drawing/2014/main" id="{5A14677C-0BAD-2F90-8880-418CF34C92E0}"/>
              </a:ext>
            </a:extLst>
          </p:cNvPr>
          <p:cNvSpPr/>
          <p:nvPr/>
        </p:nvSpPr>
        <p:spPr>
          <a:xfrm>
            <a:off x="6028327" y="3805135"/>
            <a:ext cx="266444" cy="357320"/>
          </a:xfrm>
          <a:prstGeom prst="downArrow">
            <a:avLst/>
          </a:prstGeom>
          <a:solidFill>
            <a:srgbClr val="F7E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6BB3FC-A49E-CF05-BDE8-4168242E9288}"/>
              </a:ext>
            </a:extLst>
          </p:cNvPr>
          <p:cNvGrpSpPr/>
          <p:nvPr/>
        </p:nvGrpSpPr>
        <p:grpSpPr>
          <a:xfrm>
            <a:off x="4819023" y="4425110"/>
            <a:ext cx="2275775" cy="509648"/>
            <a:chOff x="5059672" y="4425110"/>
            <a:chExt cx="2275775" cy="50964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6636F72-6E79-7629-4203-3063395BF96F}"/>
                </a:ext>
              </a:extLst>
            </p:cNvPr>
            <p:cNvSpPr/>
            <p:nvPr/>
          </p:nvSpPr>
          <p:spPr>
            <a:xfrm>
              <a:off x="5059672" y="4425110"/>
              <a:ext cx="509648" cy="50964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5000"/>
                </a:lnSpc>
                <a:spcAft>
                  <a:spcPts val="600"/>
                </a:spcAft>
              </a:pPr>
              <a:endParaRPr lang="en-AU" sz="1200" dirty="0" err="1"/>
            </a:p>
          </p:txBody>
        </p:sp>
        <p:sp>
          <p:nvSpPr>
            <p:cNvPr id="10" name="Down Arrow 7">
              <a:extLst>
                <a:ext uri="{FF2B5EF4-FFF2-40B4-BE49-F238E27FC236}">
                  <a16:creationId xmlns:a16="http://schemas.microsoft.com/office/drawing/2014/main" id="{6C4F2046-6E9E-2C03-69BD-9639485E9BEB}"/>
                </a:ext>
              </a:extLst>
            </p:cNvPr>
            <p:cNvSpPr/>
            <p:nvPr/>
          </p:nvSpPr>
          <p:spPr>
            <a:xfrm>
              <a:off x="5181274" y="4501274"/>
              <a:ext cx="266444" cy="357320"/>
            </a:xfrm>
            <a:prstGeom prst="downArrow">
              <a:avLst/>
            </a:prstGeom>
            <a:solidFill>
              <a:srgbClr val="F7E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76966D-95E0-ABE4-31B3-FA84BA6BBA59}"/>
                </a:ext>
              </a:extLst>
            </p:cNvPr>
            <p:cNvSpPr txBox="1"/>
            <p:nvPr/>
          </p:nvSpPr>
          <p:spPr>
            <a:xfrm>
              <a:off x="5638095" y="4466986"/>
              <a:ext cx="1697352" cy="361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85000"/>
                </a:lnSpc>
                <a:spcAft>
                  <a:spcPts val="1200"/>
                </a:spcAft>
              </a:pPr>
              <a:r>
                <a:rPr lang="en-AU" sz="1400" dirty="0">
                  <a:solidFill>
                    <a:schemeClr val="accent1"/>
                  </a:solidFill>
                </a:rPr>
                <a:t>Employee</a:t>
              </a:r>
              <a:br>
                <a:rPr lang="en-AU" sz="1400" dirty="0">
                  <a:solidFill>
                    <a:schemeClr val="accent1"/>
                  </a:solidFill>
                </a:rPr>
              </a:br>
              <a:r>
                <a:rPr lang="en-AU" sz="1400" dirty="0">
                  <a:solidFill>
                    <a:schemeClr val="accent1"/>
                  </a:solidFill>
                </a:rPr>
                <a:t>satisfaction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2483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71" grpId="0"/>
      <p:bldP spid="82" grpId="0"/>
      <p:bldP spid="98" grpId="0"/>
      <p:bldP spid="78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E83C0-8EF5-A7DA-07DD-BD8F162B0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020865-45F5-C13B-1747-6282D137DDDB}"/>
              </a:ext>
            </a:extLst>
          </p:cNvPr>
          <p:cNvGrpSpPr/>
          <p:nvPr/>
        </p:nvGrpSpPr>
        <p:grpSpPr>
          <a:xfrm>
            <a:off x="0" y="0"/>
            <a:ext cx="9144000" cy="5114541"/>
            <a:chOff x="0" y="57918"/>
            <a:chExt cx="9144000" cy="508558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68F00F-7D77-8FAC-6016-8D8A27EA13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0"/>
            <a:stretch/>
          </p:blipFill>
          <p:spPr>
            <a:xfrm>
              <a:off x="0" y="574317"/>
              <a:ext cx="9144000" cy="456918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1F1F38B-57C5-8EE8-1395-59FC97C62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7918"/>
              <a:ext cx="9144000" cy="86061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4F6FCA-B6FE-C5AE-E6CF-09A9B4FBB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3194"/>
            <a:stretch/>
          </p:blipFill>
          <p:spPr>
            <a:xfrm>
              <a:off x="206285" y="886430"/>
              <a:ext cx="5691595" cy="54849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7EA3856-7F9F-E909-8F60-68610E8AE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3194"/>
            <a:stretch/>
          </p:blipFill>
          <p:spPr>
            <a:xfrm>
              <a:off x="5718539" y="886430"/>
              <a:ext cx="3157401" cy="548498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EA78A095-DAAA-CFD1-14AF-D00066027165}"/>
              </a:ext>
            </a:extLst>
          </p:cNvPr>
          <p:cNvSpPr txBox="1">
            <a:spLocks/>
          </p:cNvSpPr>
          <p:nvPr/>
        </p:nvSpPr>
        <p:spPr>
          <a:xfrm>
            <a:off x="3389153" y="2805324"/>
            <a:ext cx="2424418" cy="6790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EF7D00"/>
                </a:solidFill>
              </a:rPr>
              <a:t>SHIFT WORKER FEEDBACK</a:t>
            </a:r>
          </a:p>
        </p:txBody>
      </p:sp>
    </p:spTree>
    <p:extLst>
      <p:ext uri="{BB962C8B-B14F-4D97-AF65-F5344CB8AC3E}">
        <p14:creationId xmlns:p14="http://schemas.microsoft.com/office/powerpoint/2010/main" val="27426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AGE OF EMPLOYEES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981574" y="546099"/>
            <a:ext cx="7561264" cy="4596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7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YEARS WORKING SHIFTWORK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21679260"/>
              </p:ext>
            </p:extLst>
          </p:nvPr>
        </p:nvGraphicFramePr>
        <p:xfrm>
          <a:off x="190500" y="358775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139633724"/>
              </p:ext>
            </p:extLst>
          </p:nvPr>
        </p:nvGraphicFramePr>
        <p:xfrm>
          <a:off x="4690650" y="383267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5275" y="2100262"/>
            <a:ext cx="280987" cy="1038225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AU" sz="1200" i="1">
                <a:solidFill>
                  <a:schemeClr val="bg1">
                    <a:lumMod val="50000"/>
                  </a:schemeClr>
                </a:solidFill>
              </a:rPr>
              <a:t>Percent (%)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2500" y="2100262"/>
            <a:ext cx="280987" cy="1038225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AU" sz="1200" i="1">
                <a:solidFill>
                  <a:schemeClr val="bg1">
                    <a:lumMod val="50000"/>
                  </a:schemeClr>
                </a:solidFill>
              </a:rPr>
              <a:t>Percent (%)</a:t>
            </a:r>
          </a:p>
        </p:txBody>
      </p:sp>
    </p:spTree>
    <p:extLst>
      <p:ext uri="{BB962C8B-B14F-4D97-AF65-F5344CB8AC3E}">
        <p14:creationId xmlns:p14="http://schemas.microsoft.com/office/powerpoint/2010/main" val="2533979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Graphic spid="8" grpId="0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COMMUTE TIMES (ONE WAY)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38246457"/>
              </p:ext>
            </p:extLst>
          </p:nvPr>
        </p:nvGraphicFramePr>
        <p:xfrm>
          <a:off x="432000" y="946604"/>
          <a:ext cx="405019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0525" y="1946503"/>
            <a:ext cx="280987" cy="1038225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AU" sz="1200" i="1">
                <a:solidFill>
                  <a:schemeClr val="bg1">
                    <a:lumMod val="50000"/>
                  </a:schemeClr>
                </a:solidFill>
              </a:rPr>
              <a:t>Percent (%)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FF3B49A-DDA1-4AC9-A0F1-3BDAB723EB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0239548"/>
              </p:ext>
            </p:extLst>
          </p:nvPr>
        </p:nvGraphicFramePr>
        <p:xfrm>
          <a:off x="4703284" y="946604"/>
          <a:ext cx="405019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5A78FE-8940-462C-AFF8-88AAE77833FC}"/>
              </a:ext>
            </a:extLst>
          </p:cNvPr>
          <p:cNvSpPr txBox="1"/>
          <p:nvPr/>
        </p:nvSpPr>
        <p:spPr>
          <a:xfrm>
            <a:off x="4661809" y="1946503"/>
            <a:ext cx="280987" cy="1038225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AU" sz="1200" i="1">
                <a:solidFill>
                  <a:schemeClr val="bg1">
                    <a:lumMod val="50000"/>
                  </a:schemeClr>
                </a:solidFill>
              </a:rPr>
              <a:t>Percent (%)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5968D7-04E0-4748-B42B-784DD6BCAFCA}"/>
              </a:ext>
            </a:extLst>
          </p:cNvPr>
          <p:cNvSpPr txBox="1">
            <a:spLocks/>
          </p:cNvSpPr>
          <p:nvPr/>
        </p:nvSpPr>
        <p:spPr>
          <a:xfrm>
            <a:off x="4931368" y="561519"/>
            <a:ext cx="7561264" cy="4596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  <a:defRPr sz="1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/>
              <a:t>SHARE A LIFT TO WORK</a:t>
            </a:r>
          </a:p>
        </p:txBody>
      </p:sp>
    </p:spTree>
    <p:extLst>
      <p:ext uri="{BB962C8B-B14F-4D97-AF65-F5344CB8AC3E}">
        <p14:creationId xmlns:p14="http://schemas.microsoft.com/office/powerpoint/2010/main" val="16384502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Graphic spid="6" grpId="0">
        <p:bldSub>
          <a:bldChart bld="series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CHILDREN REQUIRING CARE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981574" y="546099"/>
            <a:ext cx="7561264" cy="4596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defTabSz="685800">
              <a:lnSpc>
                <a:spcPct val="85000"/>
              </a:lnSpc>
              <a:spcAft>
                <a:spcPts val="1200"/>
              </a:spcAft>
            </a:pPr>
            <a:r>
              <a:rPr lang="en-AU" sz="1800">
                <a:solidFill>
                  <a:schemeClr val="accent1"/>
                </a:solidFill>
              </a:rPr>
              <a:t>SPOUSE/PARTNER WORK </a:t>
            </a:r>
            <a:br>
              <a:rPr lang="en-AU" sz="1800">
                <a:solidFill>
                  <a:schemeClr val="accent1"/>
                </a:solidFill>
              </a:rPr>
            </a:br>
            <a:r>
              <a:rPr lang="en-AU" sz="1800">
                <a:solidFill>
                  <a:schemeClr val="accent1"/>
                </a:solidFill>
              </a:rPr>
              <a:t>OUTSIDE HOME</a:t>
            </a:r>
            <a:endParaRPr kumimoji="0" lang="en-AU" sz="17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63318060"/>
              </p:ext>
            </p:extLst>
          </p:nvPr>
        </p:nvGraphicFramePr>
        <p:xfrm>
          <a:off x="190500" y="511175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988419665"/>
              </p:ext>
            </p:extLst>
          </p:nvPr>
        </p:nvGraphicFramePr>
        <p:xfrm>
          <a:off x="4824000" y="852075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62500" y="2052638"/>
            <a:ext cx="280987" cy="1038225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AU" sz="1200" i="1">
                <a:solidFill>
                  <a:schemeClr val="bg1">
                    <a:lumMod val="50000"/>
                  </a:schemeClr>
                </a:solidFill>
              </a:rPr>
              <a:t>Percent (%)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275" y="2052638"/>
            <a:ext cx="280987" cy="1038225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AU" sz="1200" i="1">
                <a:solidFill>
                  <a:schemeClr val="bg1">
                    <a:lumMod val="50000"/>
                  </a:schemeClr>
                </a:solidFill>
              </a:rPr>
              <a:t>Percent (%)</a:t>
            </a:r>
          </a:p>
        </p:txBody>
      </p:sp>
    </p:spTree>
    <p:extLst>
      <p:ext uri="{BB962C8B-B14F-4D97-AF65-F5344CB8AC3E}">
        <p14:creationId xmlns:p14="http://schemas.microsoft.com/office/powerpoint/2010/main" val="11141005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Graphic spid="8" grpId="0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SLEEP PATTERNS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09088" y="1492673"/>
            <a:ext cx="7772400" cy="548748"/>
            <a:chOff x="828675" y="1214965"/>
            <a:chExt cx="7772400" cy="54874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28675" y="1762125"/>
              <a:ext cx="7772400" cy="158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28675" y="1214965"/>
              <a:ext cx="7772400" cy="158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38200" y="1284392"/>
              <a:ext cx="2514600" cy="257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85000"/>
                </a:lnSpc>
                <a:spcAft>
                  <a:spcPts val="1200"/>
                </a:spcAft>
              </a:pPr>
              <a:r>
                <a:rPr lang="en-AU" sz="1200" i="1">
                  <a:solidFill>
                    <a:schemeClr val="accent2"/>
                  </a:solidFill>
                </a:rPr>
                <a:t>IDEAL SLEEP RANGE (7 – 9 HRS)</a:t>
              </a:r>
            </a:p>
          </p:txBody>
        </p:sp>
      </p:grp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92373440"/>
              </p:ext>
            </p:extLst>
          </p:nvPr>
        </p:nvGraphicFramePr>
        <p:xfrm>
          <a:off x="420994" y="672575"/>
          <a:ext cx="8280000" cy="3829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57225" y="2376487"/>
            <a:ext cx="280987" cy="1038225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AU" sz="1200" i="1">
                <a:solidFill>
                  <a:schemeClr val="bg1">
                    <a:lumMod val="50000"/>
                  </a:schemeClr>
                </a:solidFill>
              </a:rPr>
              <a:t>Hours of Sleep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FA8427-7E38-484C-87DE-19B961A2F2DA}"/>
              </a:ext>
            </a:extLst>
          </p:cNvPr>
          <p:cNvGrpSpPr/>
          <p:nvPr/>
        </p:nvGrpSpPr>
        <p:grpSpPr>
          <a:xfrm>
            <a:off x="657225" y="4479371"/>
            <a:ext cx="7547611" cy="445201"/>
            <a:chOff x="646339" y="4538662"/>
            <a:chExt cx="7547611" cy="44520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BCE859-E3A5-49C1-8709-BB78040A9106}"/>
                </a:ext>
              </a:extLst>
            </p:cNvPr>
            <p:cNvSpPr txBox="1"/>
            <p:nvPr/>
          </p:nvSpPr>
          <p:spPr>
            <a:xfrm>
              <a:off x="646339" y="4538662"/>
              <a:ext cx="1181100" cy="4000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85000"/>
                </a:lnSpc>
                <a:spcAft>
                  <a:spcPts val="1200"/>
                </a:spcAft>
              </a:pPr>
              <a:r>
                <a:rPr lang="en-AU" sz="1200" dirty="0">
                  <a:solidFill>
                    <a:schemeClr val="accent1"/>
                  </a:solidFill>
                </a:rPr>
                <a:t>Caffeine</a:t>
              </a:r>
              <a:br>
                <a:rPr lang="en-AU" sz="1200" dirty="0">
                  <a:solidFill>
                    <a:schemeClr val="accent1"/>
                  </a:solidFill>
                </a:rPr>
              </a:br>
              <a:r>
                <a:rPr lang="en-AU" sz="1200" dirty="0">
                  <a:solidFill>
                    <a:schemeClr val="accent1"/>
                  </a:solidFill>
                </a:rPr>
                <a:t>(</a:t>
              </a:r>
              <a:r>
                <a:rPr lang="en-AU" sz="1200" i="1" dirty="0">
                  <a:solidFill>
                    <a:schemeClr val="accent1"/>
                  </a:solidFill>
                </a:rPr>
                <a:t>Cups/day</a:t>
              </a:r>
              <a:r>
                <a:rPr lang="en-AU" sz="1200" dirty="0">
                  <a:solidFill>
                    <a:schemeClr val="accent1"/>
                  </a:solidFill>
                </a:rPr>
                <a:t>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36AA18-9351-4C54-9E4D-19E057BE2D5C}"/>
                </a:ext>
              </a:extLst>
            </p:cNvPr>
            <p:cNvSpPr txBox="1"/>
            <p:nvPr/>
          </p:nvSpPr>
          <p:spPr>
            <a:xfrm>
              <a:off x="1155608" y="4581525"/>
              <a:ext cx="1181100" cy="4000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85000"/>
                </a:lnSpc>
                <a:spcAft>
                  <a:spcPts val="1200"/>
                </a:spcAft>
              </a:pPr>
              <a:r>
                <a:rPr lang="en-AU" sz="1200" i="1" dirty="0">
                  <a:solidFill>
                    <a:schemeClr val="accent1"/>
                  </a:solidFill>
                </a:rPr>
                <a:t>2.9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1BC20E-240F-4890-B12E-914313D1DF28}"/>
                </a:ext>
              </a:extLst>
            </p:cNvPr>
            <p:cNvSpPr txBox="1"/>
            <p:nvPr/>
          </p:nvSpPr>
          <p:spPr>
            <a:xfrm>
              <a:off x="3058187" y="4583813"/>
              <a:ext cx="1181100" cy="4000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85000"/>
                </a:lnSpc>
                <a:spcAft>
                  <a:spcPts val="1200"/>
                </a:spcAft>
              </a:pPr>
              <a:r>
                <a:rPr lang="en-AU" sz="1200" i="1" dirty="0">
                  <a:solidFill>
                    <a:schemeClr val="accent1"/>
                  </a:solidFill>
                </a:rPr>
                <a:t>3.2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CBA5513-CBC3-46BB-BCC8-5E717AA3C5D4}"/>
                </a:ext>
              </a:extLst>
            </p:cNvPr>
            <p:cNvSpPr txBox="1"/>
            <p:nvPr/>
          </p:nvSpPr>
          <p:spPr>
            <a:xfrm>
              <a:off x="7012850" y="4581525"/>
              <a:ext cx="1181100" cy="4000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85000"/>
                </a:lnSpc>
                <a:spcAft>
                  <a:spcPts val="1200"/>
                </a:spcAft>
              </a:pPr>
              <a:r>
                <a:rPr lang="en-AU" sz="1200" i="1" dirty="0">
                  <a:solidFill>
                    <a:schemeClr val="accent1"/>
                  </a:solidFill>
                </a:rPr>
                <a:t>2.5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15CEAE4-E517-C5DF-C3F2-48333A4A404C}"/>
              </a:ext>
            </a:extLst>
          </p:cNvPr>
          <p:cNvSpPr txBox="1"/>
          <p:nvPr/>
        </p:nvSpPr>
        <p:spPr>
          <a:xfrm>
            <a:off x="5121157" y="4504655"/>
            <a:ext cx="1181100" cy="4000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AU" sz="1200" i="1" dirty="0">
                <a:solidFill>
                  <a:schemeClr val="accent1"/>
                </a:solidFill>
              </a:rPr>
              <a:t>3.3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"/>
        </p:bldSub>
      </p:bldGraphic>
      <p:bldP spid="1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>
                <a:latin typeface="Arial" charset="0"/>
                <a:cs typeface="Arial" charset="0"/>
              </a:rPr>
              <a:t>PROBLEM WITH POOR QUALITY SLEEP</a:t>
            </a:r>
            <a:endParaRPr lang="en-AU" sz="160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78617079"/>
              </p:ext>
            </p:extLst>
          </p:nvPr>
        </p:nvGraphicFramePr>
        <p:xfrm>
          <a:off x="422475" y="587375"/>
          <a:ext cx="8280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0525" y="2128837"/>
            <a:ext cx="280987" cy="1038225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AU" sz="1200" i="1">
                <a:solidFill>
                  <a:schemeClr val="bg1">
                    <a:lumMod val="50000"/>
                  </a:schemeClr>
                </a:solidFill>
              </a:rPr>
              <a:t>Percent (%)</a:t>
            </a:r>
          </a:p>
        </p:txBody>
      </p:sp>
    </p:spTree>
    <p:extLst>
      <p:ext uri="{BB962C8B-B14F-4D97-AF65-F5344CB8AC3E}">
        <p14:creationId xmlns:p14="http://schemas.microsoft.com/office/powerpoint/2010/main" val="3621749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>
                <a:latin typeface="Arial" charset="0"/>
                <a:cs typeface="Arial" charset="0"/>
              </a:rPr>
              <a:t>OBSERVED POOR PERFORMANCE/ POOR SAFETY PRACTICES</a:t>
            </a:r>
            <a:endParaRPr lang="en-AU" sz="1600" i="1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08412812"/>
              </p:ext>
            </p:extLst>
          </p:nvPr>
        </p:nvGraphicFramePr>
        <p:xfrm>
          <a:off x="422475" y="120912"/>
          <a:ext cx="8280000" cy="4530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0525" y="2128837"/>
            <a:ext cx="280987" cy="1038225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AU" sz="1200" i="1">
                <a:solidFill>
                  <a:schemeClr val="bg1">
                    <a:lumMod val="50000"/>
                  </a:schemeClr>
                </a:solidFill>
              </a:rPr>
              <a:t>Percent (%)</a:t>
            </a:r>
          </a:p>
        </p:txBody>
      </p:sp>
    </p:spTree>
    <p:extLst>
      <p:ext uri="{BB962C8B-B14F-4D97-AF65-F5344CB8AC3E}">
        <p14:creationId xmlns:p14="http://schemas.microsoft.com/office/powerpoint/2010/main" val="37833767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 Diagonal Corner Rectangle 44"/>
          <p:cNvSpPr/>
          <p:nvPr/>
        </p:nvSpPr>
        <p:spPr>
          <a:xfrm>
            <a:off x="5143500" y="3429000"/>
            <a:ext cx="3667125" cy="1371600"/>
          </a:xfrm>
          <a:prstGeom prst="round2Diag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91952" y="2413543"/>
            <a:ext cx="3146623" cy="10613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1952" y="3101750"/>
            <a:ext cx="3232348" cy="340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58989" y="2863625"/>
            <a:ext cx="2822861" cy="340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85934" y="2103178"/>
            <a:ext cx="2495916" cy="1879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EMPLOYEE HEALTH HABITS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262811" y="3516982"/>
            <a:ext cx="8391306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>
            <a:noAutofit/>
          </a:bodyPr>
          <a:lstStyle/>
          <a:p>
            <a:pPr marL="381000" marR="0" lvl="0" indent="-381000" defTabSz="914400" rtl="0" eaLnBrk="1" fontAlgn="auto" latinLnBrk="0" hangingPunct="1">
              <a:lnSpc>
                <a:spcPct val="115000"/>
              </a:lnSpc>
              <a:spcBef>
                <a:spcPct val="5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60000"/>
              <a:tabLst>
                <a:tab pos="342900" algn="l"/>
              </a:tabLst>
              <a:defRPr/>
            </a:pPr>
            <a:r>
              <a:rPr lang="en-US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Average number of health habits followed: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-258235" y="960188"/>
            <a:ext cx="7440085" cy="540000"/>
            <a:chOff x="-258235" y="1045913"/>
            <a:chExt cx="7440085" cy="54000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-258235" y="1045913"/>
              <a:ext cx="720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pPr algn="r"/>
              <a:r>
                <a:rPr lang="en-US" sz="14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Healthy weight for height</a:t>
              </a:r>
              <a:endParaRPr lang="en-AU" sz="140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4600575" y="1485900"/>
              <a:ext cx="2581275" cy="1588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1610" y="1325561"/>
            <a:ext cx="720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Eat breakfast, Good diet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91952" y="1743075"/>
            <a:ext cx="2637053" cy="11924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695576" y="945929"/>
            <a:ext cx="2366516" cy="23563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breakfa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8522" y="1286348"/>
            <a:ext cx="630885" cy="503924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404162" y="2443258"/>
            <a:ext cx="2051828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Regular exercise</a:t>
            </a:r>
            <a:endParaRPr lang="en-AU" sz="14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 descr="exerci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4131" y="2425903"/>
            <a:ext cx="657929" cy="503924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35044" y="2666651"/>
            <a:ext cx="720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r>
              <a:rPr lang="en-US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&lt;2 Alcoholic drinks a day</a:t>
            </a:r>
          </a:p>
        </p:txBody>
      </p:sp>
      <p:pic>
        <p:nvPicPr>
          <p:cNvPr id="20" name="Picture 19" descr="nodrin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65292" y="2601079"/>
            <a:ext cx="506570" cy="503924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2925" y="2009823"/>
            <a:ext cx="8106494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r>
              <a:rPr lang="en-US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Non-Smoker &amp; Non-Vaper</a:t>
            </a:r>
          </a:p>
        </p:txBody>
      </p:sp>
      <p:pic>
        <p:nvPicPr>
          <p:cNvPr id="21" name="Picture 20" descr="nosmok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27049" y="2031362"/>
            <a:ext cx="503924" cy="503924"/>
          </a:xfrm>
          <a:prstGeom prst="rect">
            <a:avLst/>
          </a:prstGeom>
        </p:spPr>
      </p:pic>
      <p:pic>
        <p:nvPicPr>
          <p:cNvPr id="22" name="Picture 21" descr="scal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47360" y="1242524"/>
            <a:ext cx="804389" cy="503924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342056" y="1803894"/>
            <a:ext cx="734483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r"/>
            <a:r>
              <a:rPr lang="en-US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Sleep 7hr - 8hr a day</a:t>
            </a:r>
          </a:p>
        </p:txBody>
      </p:sp>
      <p:pic>
        <p:nvPicPr>
          <p:cNvPr id="23" name="Picture 22" descr="slee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17077" y="1812240"/>
            <a:ext cx="561098" cy="460105"/>
          </a:xfrm>
          <a:prstGeom prst="rect">
            <a:avLst/>
          </a:prstGeom>
        </p:spPr>
      </p:pic>
      <p:sp>
        <p:nvSpPr>
          <p:cNvPr id="42" name="Content Placeholder 2"/>
          <p:cNvSpPr txBox="1">
            <a:spLocks/>
          </p:cNvSpPr>
          <p:nvPr/>
        </p:nvSpPr>
        <p:spPr>
          <a:xfrm>
            <a:off x="5262811" y="3813820"/>
            <a:ext cx="8391306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>
            <a:noAutofit/>
          </a:bodyPr>
          <a:lstStyle/>
          <a:p>
            <a:pPr marL="358775" marR="0" lvl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60000"/>
              <a:defRPr/>
            </a:pPr>
            <a:r>
              <a:rPr lang="en-US" sz="1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Day worker benchmark	4.1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5262811" y="4109095"/>
            <a:ext cx="8391306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>
            <a:noAutofit/>
          </a:bodyPr>
          <a:lstStyle/>
          <a:p>
            <a:pPr marL="358775" marR="0" lvl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60000"/>
              <a:defRPr/>
            </a:pPr>
            <a:r>
              <a:rPr lang="en-US" sz="14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Shiftworker benchmark	3.7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5262811" y="4375795"/>
            <a:ext cx="8391306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>
            <a:noAutofit/>
          </a:bodyPr>
          <a:lstStyle/>
          <a:p>
            <a:pPr marL="358775" marR="0" lvl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60000"/>
              <a:defRPr/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8520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" grpId="0"/>
      <p:bldP spid="6" grpId="0"/>
      <p:bldP spid="24" grpId="0" animBg="1"/>
      <p:bldP spid="15" grpId="0"/>
      <p:bldP spid="10" grpId="0"/>
      <p:bldP spid="8" grpId="0"/>
      <p:bldP spid="13" grpId="0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CURRENT ROSTER SATISFACTION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55421532"/>
              </p:ext>
            </p:extLst>
          </p:nvPr>
        </p:nvGraphicFramePr>
        <p:xfrm>
          <a:off x="432000" y="241825"/>
          <a:ext cx="8280000" cy="446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0525" y="2052638"/>
            <a:ext cx="280987" cy="1038225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AU" sz="1200" i="1">
                <a:solidFill>
                  <a:schemeClr val="bg1">
                    <a:lumMod val="50000"/>
                  </a:schemeClr>
                </a:solidFill>
              </a:rPr>
              <a:t>Percent (%)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/>
          </a:p>
        </p:txBody>
      </p:sp>
      <p:sp>
        <p:nvSpPr>
          <p:cNvPr id="35" name="Oval 34"/>
          <p:cNvSpPr/>
          <p:nvPr/>
        </p:nvSpPr>
        <p:spPr>
          <a:xfrm>
            <a:off x="-126600" y="-2120701"/>
            <a:ext cx="9384900" cy="9384900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/>
          </a:p>
        </p:txBody>
      </p:sp>
      <p:grpSp>
        <p:nvGrpSpPr>
          <p:cNvPr id="2" name="Group 1"/>
          <p:cNvGrpSpPr/>
          <p:nvPr/>
        </p:nvGrpSpPr>
        <p:grpSpPr>
          <a:xfrm>
            <a:off x="-3394538" y="-601987"/>
            <a:ext cx="6533148" cy="6093995"/>
            <a:chOff x="-3394538" y="-601987"/>
            <a:chExt cx="6533148" cy="6093995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 flipH="1">
              <a:off x="-2889491" y="1694917"/>
              <a:ext cx="4451964" cy="3011879"/>
            </a:xfrm>
            <a:custGeom>
              <a:avLst/>
              <a:gdLst>
                <a:gd name="T0" fmla="*/ 3 w 449"/>
                <a:gd name="T1" fmla="*/ 55 h 307"/>
                <a:gd name="T2" fmla="*/ 15 w 449"/>
                <a:gd name="T3" fmla="*/ 56 h 307"/>
                <a:gd name="T4" fmla="*/ 27 w 449"/>
                <a:gd name="T5" fmla="*/ 10 h 307"/>
                <a:gd name="T6" fmla="*/ 140 w 449"/>
                <a:gd name="T7" fmla="*/ 240 h 307"/>
                <a:gd name="T8" fmla="*/ 210 w 449"/>
                <a:gd name="T9" fmla="*/ 261 h 307"/>
                <a:gd name="T10" fmla="*/ 212 w 449"/>
                <a:gd name="T11" fmla="*/ 245 h 307"/>
                <a:gd name="T12" fmla="*/ 426 w 449"/>
                <a:gd name="T13" fmla="*/ 99 h 307"/>
                <a:gd name="T14" fmla="*/ 437 w 449"/>
                <a:gd name="T15" fmla="*/ 92 h 307"/>
                <a:gd name="T16" fmla="*/ 449 w 449"/>
                <a:gd name="T17" fmla="*/ 56 h 307"/>
                <a:gd name="T18" fmla="*/ 197 w 449"/>
                <a:gd name="T19" fmla="*/ 284 h 307"/>
                <a:gd name="T20" fmla="*/ 14 w 449"/>
                <a:gd name="T21" fmla="*/ 131 h 307"/>
                <a:gd name="T22" fmla="*/ 3 w 449"/>
                <a:gd name="T23" fmla="*/ 5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9" h="307">
                  <a:moveTo>
                    <a:pt x="3" y="55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28" y="0"/>
                    <a:pt x="27" y="10"/>
                  </a:cubicBezTo>
                  <a:cubicBezTo>
                    <a:pt x="11" y="176"/>
                    <a:pt x="140" y="240"/>
                    <a:pt x="140" y="240"/>
                  </a:cubicBezTo>
                  <a:cubicBezTo>
                    <a:pt x="140" y="240"/>
                    <a:pt x="185" y="241"/>
                    <a:pt x="210" y="261"/>
                  </a:cubicBezTo>
                  <a:cubicBezTo>
                    <a:pt x="217" y="267"/>
                    <a:pt x="209" y="244"/>
                    <a:pt x="212" y="245"/>
                  </a:cubicBezTo>
                  <a:cubicBezTo>
                    <a:pt x="269" y="265"/>
                    <a:pt x="389" y="222"/>
                    <a:pt x="426" y="99"/>
                  </a:cubicBezTo>
                  <a:cubicBezTo>
                    <a:pt x="427" y="96"/>
                    <a:pt x="437" y="92"/>
                    <a:pt x="437" y="92"/>
                  </a:cubicBezTo>
                  <a:cubicBezTo>
                    <a:pt x="449" y="56"/>
                    <a:pt x="449" y="56"/>
                    <a:pt x="449" y="56"/>
                  </a:cubicBezTo>
                  <a:cubicBezTo>
                    <a:pt x="449" y="56"/>
                    <a:pt x="431" y="307"/>
                    <a:pt x="197" y="284"/>
                  </a:cubicBezTo>
                  <a:cubicBezTo>
                    <a:pt x="71" y="271"/>
                    <a:pt x="21" y="151"/>
                    <a:pt x="14" y="131"/>
                  </a:cubicBezTo>
                  <a:cubicBezTo>
                    <a:pt x="0" y="89"/>
                    <a:pt x="3" y="55"/>
                    <a:pt x="3" y="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 dirty="0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 flipH="1">
              <a:off x="-3394538" y="-601987"/>
              <a:ext cx="6533148" cy="6093995"/>
            </a:xfrm>
            <a:custGeom>
              <a:avLst/>
              <a:gdLst>
                <a:gd name="T0" fmla="*/ 223 w 652"/>
                <a:gd name="T1" fmla="*/ 97 h 621"/>
                <a:gd name="T2" fmla="*/ 459 w 652"/>
                <a:gd name="T3" fmla="*/ 80 h 621"/>
                <a:gd name="T4" fmla="*/ 483 w 652"/>
                <a:gd name="T5" fmla="*/ 435 h 621"/>
                <a:gd name="T6" fmla="*/ 451 w 652"/>
                <a:gd name="T7" fmla="*/ 110 h 621"/>
                <a:gd name="T8" fmla="*/ 190 w 652"/>
                <a:gd name="T9" fmla="*/ 476 h 621"/>
                <a:gd name="T10" fmla="*/ 516 w 652"/>
                <a:gd name="T11" fmla="*/ 531 h 621"/>
                <a:gd name="T12" fmla="*/ 373 w 652"/>
                <a:gd name="T13" fmla="*/ 579 h 621"/>
                <a:gd name="T14" fmla="*/ 403 w 652"/>
                <a:gd name="T15" fmla="*/ 590 h 621"/>
                <a:gd name="T16" fmla="*/ 208 w 652"/>
                <a:gd name="T17" fmla="*/ 540 h 621"/>
                <a:gd name="T18" fmla="*/ 211 w 652"/>
                <a:gd name="T19" fmla="*/ 529 h 621"/>
                <a:gd name="T20" fmla="*/ 151 w 652"/>
                <a:gd name="T21" fmla="*/ 471 h 621"/>
                <a:gd name="T22" fmla="*/ 113 w 652"/>
                <a:gd name="T23" fmla="*/ 393 h 621"/>
                <a:gd name="T24" fmla="*/ 119 w 652"/>
                <a:gd name="T25" fmla="*/ 442 h 621"/>
                <a:gd name="T26" fmla="*/ 72 w 652"/>
                <a:gd name="T27" fmla="*/ 297 h 621"/>
                <a:gd name="T28" fmla="*/ 121 w 652"/>
                <a:gd name="T29" fmla="*/ 160 h 621"/>
                <a:gd name="T30" fmla="*/ 103 w 652"/>
                <a:gd name="T31" fmla="*/ 222 h 621"/>
                <a:gd name="T32" fmla="*/ 171 w 652"/>
                <a:gd name="T33" fmla="*/ 124 h 621"/>
                <a:gd name="T34" fmla="*/ 258 w 652"/>
                <a:gd name="T35" fmla="*/ 67 h 621"/>
                <a:gd name="T36" fmla="*/ 223 w 652"/>
                <a:gd name="T37" fmla="*/ 9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2" h="621">
                  <a:moveTo>
                    <a:pt x="223" y="97"/>
                  </a:moveTo>
                  <a:cubicBezTo>
                    <a:pt x="223" y="97"/>
                    <a:pt x="339" y="20"/>
                    <a:pt x="459" y="80"/>
                  </a:cubicBezTo>
                  <a:cubicBezTo>
                    <a:pt x="623" y="162"/>
                    <a:pt x="587" y="348"/>
                    <a:pt x="483" y="435"/>
                  </a:cubicBezTo>
                  <a:cubicBezTo>
                    <a:pt x="468" y="447"/>
                    <a:pt x="652" y="223"/>
                    <a:pt x="451" y="110"/>
                  </a:cubicBezTo>
                  <a:cubicBezTo>
                    <a:pt x="257" y="0"/>
                    <a:pt x="0" y="267"/>
                    <a:pt x="190" y="476"/>
                  </a:cubicBezTo>
                  <a:cubicBezTo>
                    <a:pt x="323" y="621"/>
                    <a:pt x="517" y="530"/>
                    <a:pt x="516" y="531"/>
                  </a:cubicBezTo>
                  <a:cubicBezTo>
                    <a:pt x="464" y="577"/>
                    <a:pt x="386" y="579"/>
                    <a:pt x="373" y="579"/>
                  </a:cubicBezTo>
                  <a:cubicBezTo>
                    <a:pt x="370" y="579"/>
                    <a:pt x="406" y="589"/>
                    <a:pt x="403" y="590"/>
                  </a:cubicBezTo>
                  <a:cubicBezTo>
                    <a:pt x="290" y="602"/>
                    <a:pt x="208" y="540"/>
                    <a:pt x="208" y="540"/>
                  </a:cubicBezTo>
                  <a:cubicBezTo>
                    <a:pt x="211" y="529"/>
                    <a:pt x="211" y="529"/>
                    <a:pt x="211" y="529"/>
                  </a:cubicBezTo>
                  <a:cubicBezTo>
                    <a:pt x="211" y="529"/>
                    <a:pt x="179" y="511"/>
                    <a:pt x="151" y="471"/>
                  </a:cubicBezTo>
                  <a:cubicBezTo>
                    <a:pt x="124" y="434"/>
                    <a:pt x="121" y="422"/>
                    <a:pt x="113" y="393"/>
                  </a:cubicBezTo>
                  <a:cubicBezTo>
                    <a:pt x="105" y="410"/>
                    <a:pt x="119" y="442"/>
                    <a:pt x="119" y="442"/>
                  </a:cubicBezTo>
                  <a:cubicBezTo>
                    <a:pt x="119" y="442"/>
                    <a:pt x="67" y="381"/>
                    <a:pt x="72" y="297"/>
                  </a:cubicBezTo>
                  <a:cubicBezTo>
                    <a:pt x="78" y="216"/>
                    <a:pt x="115" y="167"/>
                    <a:pt x="121" y="160"/>
                  </a:cubicBezTo>
                  <a:cubicBezTo>
                    <a:pt x="125" y="155"/>
                    <a:pt x="102" y="196"/>
                    <a:pt x="103" y="222"/>
                  </a:cubicBezTo>
                  <a:cubicBezTo>
                    <a:pt x="104" y="242"/>
                    <a:pt x="106" y="190"/>
                    <a:pt x="171" y="124"/>
                  </a:cubicBezTo>
                  <a:cubicBezTo>
                    <a:pt x="214" y="79"/>
                    <a:pt x="258" y="67"/>
                    <a:pt x="258" y="67"/>
                  </a:cubicBezTo>
                  <a:lnTo>
                    <a:pt x="223" y="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 dirty="0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 flipH="1">
              <a:off x="-2385278" y="116768"/>
              <a:ext cx="3760377" cy="2582201"/>
            </a:xfrm>
            <a:custGeom>
              <a:avLst/>
              <a:gdLst>
                <a:gd name="T0" fmla="*/ 6 w 359"/>
                <a:gd name="T1" fmla="*/ 120 h 263"/>
                <a:gd name="T2" fmla="*/ 206 w 359"/>
                <a:gd name="T3" fmla="*/ 89 h 263"/>
                <a:gd name="T4" fmla="*/ 280 w 359"/>
                <a:gd name="T5" fmla="*/ 192 h 263"/>
                <a:gd name="T6" fmla="*/ 287 w 359"/>
                <a:gd name="T7" fmla="*/ 159 h 263"/>
                <a:gd name="T8" fmla="*/ 298 w 359"/>
                <a:gd name="T9" fmla="*/ 263 h 263"/>
                <a:gd name="T10" fmla="*/ 218 w 359"/>
                <a:gd name="T11" fmla="*/ 62 h 263"/>
                <a:gd name="T12" fmla="*/ 6 w 359"/>
                <a:gd name="T13" fmla="*/ 12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9" h="263">
                  <a:moveTo>
                    <a:pt x="6" y="120"/>
                  </a:moveTo>
                  <a:cubicBezTo>
                    <a:pt x="47" y="76"/>
                    <a:pt x="135" y="51"/>
                    <a:pt x="206" y="89"/>
                  </a:cubicBezTo>
                  <a:cubicBezTo>
                    <a:pt x="292" y="136"/>
                    <a:pt x="279" y="193"/>
                    <a:pt x="280" y="192"/>
                  </a:cubicBezTo>
                  <a:cubicBezTo>
                    <a:pt x="293" y="168"/>
                    <a:pt x="285" y="156"/>
                    <a:pt x="287" y="159"/>
                  </a:cubicBezTo>
                  <a:cubicBezTo>
                    <a:pt x="311" y="194"/>
                    <a:pt x="298" y="263"/>
                    <a:pt x="298" y="263"/>
                  </a:cubicBezTo>
                  <a:cubicBezTo>
                    <a:pt x="298" y="263"/>
                    <a:pt x="359" y="129"/>
                    <a:pt x="218" y="62"/>
                  </a:cubicBezTo>
                  <a:cubicBezTo>
                    <a:pt x="90" y="0"/>
                    <a:pt x="0" y="126"/>
                    <a:pt x="6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 dirty="0"/>
            </a:p>
          </p:txBody>
        </p:sp>
      </p:grpSp>
      <p:grpSp>
        <p:nvGrpSpPr>
          <p:cNvPr id="3" name="Group 49"/>
          <p:cNvGrpSpPr/>
          <p:nvPr/>
        </p:nvGrpSpPr>
        <p:grpSpPr>
          <a:xfrm rot="10800000">
            <a:off x="6679640" y="2493291"/>
            <a:ext cx="4285690" cy="113332"/>
            <a:chOff x="2529156" y="3146155"/>
            <a:chExt cx="4439916" cy="681925"/>
          </a:xfrm>
        </p:grpSpPr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2529156" y="3146155"/>
              <a:ext cx="4439916" cy="681925"/>
            </a:xfrm>
            <a:prstGeom prst="rect">
              <a:avLst/>
            </a:prstGeom>
            <a:solidFill>
              <a:srgbClr val="F08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 dirty="0"/>
            </a:p>
          </p:txBody>
        </p: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5903999" y="3146155"/>
              <a:ext cx="585245" cy="681925"/>
            </a:xfrm>
            <a:prstGeom prst="rect">
              <a:avLst/>
            </a:prstGeom>
            <a:solidFill>
              <a:srgbClr val="F6A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 dirty="0"/>
            </a:p>
          </p:txBody>
        </p:sp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5903999" y="3146155"/>
              <a:ext cx="585245" cy="68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 dirty="0"/>
            </a:p>
          </p:txBody>
        </p:sp>
        <p:sp>
          <p:nvSpPr>
            <p:cNvPr id="54" name="Rectangle 9"/>
            <p:cNvSpPr>
              <a:spLocks noChangeArrowheads="1"/>
            </p:cNvSpPr>
            <p:nvPr/>
          </p:nvSpPr>
          <p:spPr bwMode="auto">
            <a:xfrm>
              <a:off x="4991598" y="3146155"/>
              <a:ext cx="523449" cy="681925"/>
            </a:xfrm>
            <a:prstGeom prst="rect">
              <a:avLst/>
            </a:prstGeom>
            <a:solidFill>
              <a:srgbClr val="F6A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 dirty="0"/>
            </a:p>
          </p:txBody>
        </p:sp>
        <p:sp>
          <p:nvSpPr>
            <p:cNvPr id="55" name="Rectangle 10"/>
            <p:cNvSpPr>
              <a:spLocks noChangeArrowheads="1"/>
            </p:cNvSpPr>
            <p:nvPr/>
          </p:nvSpPr>
          <p:spPr bwMode="auto">
            <a:xfrm>
              <a:off x="4991598" y="3146155"/>
              <a:ext cx="523449" cy="68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 dirty="0"/>
            </a:p>
          </p:txBody>
        </p:sp>
        <p:sp>
          <p:nvSpPr>
            <p:cNvPr id="56" name="Rectangle 11"/>
            <p:cNvSpPr>
              <a:spLocks noChangeArrowheads="1"/>
            </p:cNvSpPr>
            <p:nvPr/>
          </p:nvSpPr>
          <p:spPr bwMode="auto">
            <a:xfrm>
              <a:off x="4733508" y="3146155"/>
              <a:ext cx="152673" cy="681925"/>
            </a:xfrm>
            <a:prstGeom prst="rect">
              <a:avLst/>
            </a:prstGeom>
            <a:solidFill>
              <a:srgbClr val="F6A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 dirty="0"/>
            </a:p>
          </p:txBody>
        </p:sp>
        <p:sp>
          <p:nvSpPr>
            <p:cNvPr id="57" name="Rectangle 12"/>
            <p:cNvSpPr>
              <a:spLocks noChangeArrowheads="1"/>
            </p:cNvSpPr>
            <p:nvPr/>
          </p:nvSpPr>
          <p:spPr bwMode="auto">
            <a:xfrm>
              <a:off x="4733508" y="3146155"/>
              <a:ext cx="152673" cy="68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 dirty="0"/>
            </a:p>
          </p:txBody>
        </p:sp>
        <p:sp>
          <p:nvSpPr>
            <p:cNvPr id="58" name="Line 13"/>
            <p:cNvSpPr>
              <a:spLocks noChangeShapeType="1"/>
            </p:cNvSpPr>
            <p:nvPr/>
          </p:nvSpPr>
          <p:spPr bwMode="auto">
            <a:xfrm>
              <a:off x="4319111" y="3146155"/>
              <a:ext cx="0" cy="681925"/>
            </a:xfrm>
            <a:prstGeom prst="line">
              <a:avLst/>
            </a:pr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 dirty="0"/>
            </a:p>
          </p:txBody>
        </p:sp>
        <p:sp>
          <p:nvSpPr>
            <p:cNvPr id="59" name="Line 14"/>
            <p:cNvSpPr>
              <a:spLocks noChangeShapeType="1"/>
            </p:cNvSpPr>
            <p:nvPr/>
          </p:nvSpPr>
          <p:spPr bwMode="auto">
            <a:xfrm>
              <a:off x="5791312" y="3146155"/>
              <a:ext cx="0" cy="681925"/>
            </a:xfrm>
            <a:prstGeom prst="line">
              <a:avLst/>
            </a:pr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 dirty="0"/>
            </a:p>
          </p:txBody>
        </p:sp>
        <p:sp>
          <p:nvSpPr>
            <p:cNvPr id="60" name="Line 15"/>
            <p:cNvSpPr>
              <a:spLocks noChangeShapeType="1"/>
            </p:cNvSpPr>
            <p:nvPr/>
          </p:nvSpPr>
          <p:spPr bwMode="auto">
            <a:xfrm>
              <a:off x="6325666" y="3146155"/>
              <a:ext cx="0" cy="681925"/>
            </a:xfrm>
            <a:prstGeom prst="line">
              <a:avLst/>
            </a:pr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013" dirty="0"/>
            </a:p>
          </p:txBody>
        </p:sp>
      </p:grpSp>
    </p:spTree>
    <p:extLst>
      <p:ext uri="{BB962C8B-B14F-4D97-AF65-F5344CB8AC3E}">
        <p14:creationId xmlns:p14="http://schemas.microsoft.com/office/powerpoint/2010/main" val="1486658784"/>
      </p:ext>
    </p:extLst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decel="7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11111E-6 1.35802E-6 L 0.51389 1.35802E-6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mph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JOB SATISFACTION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2596476"/>
              </p:ext>
            </p:extLst>
          </p:nvPr>
        </p:nvGraphicFramePr>
        <p:xfrm>
          <a:off x="432000" y="113355"/>
          <a:ext cx="8280000" cy="4595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0525" y="2052638"/>
            <a:ext cx="280987" cy="1038225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AU" sz="1200" i="1">
                <a:solidFill>
                  <a:schemeClr val="bg1">
                    <a:lumMod val="50000"/>
                  </a:schemeClr>
                </a:solidFill>
              </a:rPr>
              <a:t>Percent (%)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BETTER ROSTERS THAN CURRENT?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52201506"/>
              </p:ext>
            </p:extLst>
          </p:nvPr>
        </p:nvGraphicFramePr>
        <p:xfrm>
          <a:off x="432000" y="758825"/>
          <a:ext cx="8280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0525" y="2052638"/>
            <a:ext cx="280987" cy="1038225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AU" sz="1200" i="1">
                <a:solidFill>
                  <a:schemeClr val="bg1">
                    <a:lumMod val="50000"/>
                  </a:schemeClr>
                </a:solidFill>
              </a:rPr>
              <a:t>Percent (%)</a:t>
            </a:r>
          </a:p>
        </p:txBody>
      </p:sp>
    </p:spTree>
    <p:extLst>
      <p:ext uri="{BB962C8B-B14F-4D97-AF65-F5344CB8AC3E}">
        <p14:creationId xmlns:p14="http://schemas.microsoft.com/office/powerpoint/2010/main" val="38486936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8" y="555624"/>
            <a:ext cx="7696201" cy="459629"/>
          </a:xfrm>
        </p:spPr>
        <p:txBody>
          <a:bodyPr/>
          <a:lstStyle/>
          <a:p>
            <a:r>
              <a:rPr lang="en-AU"/>
              <a:t>REASONS FOR CURRENT ROSTER DISSATISFACTION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916181"/>
              </p:ext>
            </p:extLst>
          </p:nvPr>
        </p:nvGraphicFramePr>
        <p:xfrm>
          <a:off x="-304278" y="922564"/>
          <a:ext cx="8619079" cy="4398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60334" y="4655259"/>
            <a:ext cx="1133475" cy="2667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AU" sz="1200" i="1">
                <a:solidFill>
                  <a:schemeClr val="bg1">
                    <a:lumMod val="50000"/>
                  </a:schemeClr>
                </a:solidFill>
              </a:rPr>
              <a:t>Percent (%)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555624"/>
            <a:ext cx="7561264" cy="459629"/>
          </a:xfrm>
        </p:spPr>
        <p:txBody>
          <a:bodyPr/>
          <a:lstStyle/>
          <a:p>
            <a:pPr lvl="0"/>
            <a:r>
              <a:rPr lang="en-AU" dirty="0"/>
              <a:t>PREFERRED SHIFT LENGTH</a:t>
            </a:r>
            <a:br>
              <a:rPr lang="en-AU" sz="1600" i="1" dirty="0"/>
            </a:br>
            <a:endParaRPr lang="en-AU" sz="1600" i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71542062"/>
              </p:ext>
            </p:extLst>
          </p:nvPr>
        </p:nvGraphicFramePr>
        <p:xfrm>
          <a:off x="432000" y="264496"/>
          <a:ext cx="8280000" cy="448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0525" y="2052638"/>
            <a:ext cx="280987" cy="1038225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Percent (%)</a:t>
            </a:r>
          </a:p>
        </p:txBody>
      </p:sp>
    </p:spTree>
    <p:extLst>
      <p:ext uri="{BB962C8B-B14F-4D97-AF65-F5344CB8AC3E}">
        <p14:creationId xmlns:p14="http://schemas.microsoft.com/office/powerpoint/2010/main" val="2677968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LENGTH OF WORK CYCLES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90738236"/>
              </p:ext>
            </p:extLst>
          </p:nvPr>
        </p:nvGraphicFramePr>
        <p:xfrm>
          <a:off x="432000" y="758825"/>
          <a:ext cx="8280000" cy="4082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0525" y="2052638"/>
            <a:ext cx="280987" cy="1038225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AU" sz="1200" i="1">
                <a:solidFill>
                  <a:schemeClr val="bg1">
                    <a:lumMod val="50000"/>
                  </a:schemeClr>
                </a:solidFill>
              </a:rPr>
              <a:t>Percent (%)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PREFERRED SHIFT START AND FINISH TIMES </a:t>
            </a:r>
            <a:r>
              <a:rPr lang="en-AU" sz="1600" i="1" dirty="0"/>
              <a:t>8 Hour Shifts</a:t>
            </a:r>
            <a:endParaRPr lang="en-AU" i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89899821"/>
              </p:ext>
            </p:extLst>
          </p:nvPr>
        </p:nvGraphicFramePr>
        <p:xfrm>
          <a:off x="432000" y="219154"/>
          <a:ext cx="8280000" cy="4603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0525" y="1928813"/>
            <a:ext cx="280987" cy="1038225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Percent (%)</a:t>
            </a:r>
          </a:p>
        </p:txBody>
      </p:sp>
    </p:spTree>
    <p:extLst>
      <p:ext uri="{BB962C8B-B14F-4D97-AF65-F5344CB8AC3E}">
        <p14:creationId xmlns:p14="http://schemas.microsoft.com/office/powerpoint/2010/main" val="6376616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MUCH OVERTIME</a:t>
            </a:r>
            <a:br>
              <a:rPr lang="en-AU" dirty="0"/>
            </a:br>
            <a:r>
              <a:rPr lang="en-AU" dirty="0"/>
              <a:t>ARE YOU WORKING?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1694056"/>
              </p:ext>
            </p:extLst>
          </p:nvPr>
        </p:nvGraphicFramePr>
        <p:xfrm>
          <a:off x="3356658" y="1015253"/>
          <a:ext cx="6282642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286374" y="555624"/>
            <a:ext cx="7561264" cy="4596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AU" sz="17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DO YOU DEPEND ON OVERTIME</a:t>
            </a:r>
            <a:br>
              <a:rPr lang="en-AU" sz="17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AU" sz="17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FOR PERSONAL FINANCES?</a:t>
            </a:r>
            <a:endParaRPr kumimoji="0" lang="en-AU" sz="17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146101019"/>
              </p:ext>
            </p:extLst>
          </p:nvPr>
        </p:nvGraphicFramePr>
        <p:xfrm>
          <a:off x="-961340" y="870633"/>
          <a:ext cx="5992310" cy="410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9730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Graphic spid="8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PREFERRED WORK HOURS PER WEEK</a:t>
            </a:r>
            <a:br>
              <a:rPr lang="en-AU" dirty="0"/>
            </a:br>
            <a:endParaRPr lang="en-AU" sz="1400" i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97597465"/>
              </p:ext>
            </p:extLst>
          </p:nvPr>
        </p:nvGraphicFramePr>
        <p:xfrm>
          <a:off x="432000" y="228600"/>
          <a:ext cx="8280000" cy="4611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0525" y="1928813"/>
            <a:ext cx="280987" cy="1038225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AU" sz="1200" i="1">
                <a:solidFill>
                  <a:schemeClr val="bg1">
                    <a:lumMod val="50000"/>
                  </a:schemeClr>
                </a:solidFill>
              </a:rPr>
              <a:t>Percent (%)</a:t>
            </a:r>
          </a:p>
        </p:txBody>
      </p:sp>
    </p:spTree>
    <p:extLst>
      <p:ext uri="{BB962C8B-B14F-4D97-AF65-F5344CB8AC3E}">
        <p14:creationId xmlns:p14="http://schemas.microsoft.com/office/powerpoint/2010/main" val="7721474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8" y="555624"/>
            <a:ext cx="7924801" cy="459629"/>
          </a:xfrm>
        </p:spPr>
        <p:txBody>
          <a:bodyPr/>
          <a:lstStyle/>
          <a:p>
            <a:r>
              <a:rPr lang="en-AU" sz="1800"/>
              <a:t>ROTATING OR PERMANENT SHIFTS</a:t>
            </a:r>
            <a:endParaRPr lang="en-AU" sz="160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926616"/>
              </p:ext>
            </p:extLst>
          </p:nvPr>
        </p:nvGraphicFramePr>
        <p:xfrm>
          <a:off x="432000" y="758825"/>
          <a:ext cx="8280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0525" y="2052638"/>
            <a:ext cx="280987" cy="1038225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Percent (%)</a:t>
            </a:r>
          </a:p>
        </p:txBody>
      </p:sp>
    </p:spTree>
    <p:extLst>
      <p:ext uri="{BB962C8B-B14F-4D97-AF65-F5344CB8AC3E}">
        <p14:creationId xmlns:p14="http://schemas.microsoft.com/office/powerpoint/2010/main" val="8559518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8" y="555624"/>
            <a:ext cx="7924801" cy="459629"/>
          </a:xfrm>
        </p:spPr>
        <p:txBody>
          <a:bodyPr/>
          <a:lstStyle/>
          <a:p>
            <a:r>
              <a:rPr lang="en-US" sz="1800" dirty="0">
                <a:latin typeface="Arial" charset="0"/>
                <a:cs typeface="Arial" charset="0"/>
              </a:rPr>
              <a:t>PREFERRED SHIFT ROTATION</a:t>
            </a:r>
            <a:endParaRPr lang="en-AU" sz="1600" i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69698513"/>
              </p:ext>
            </p:extLst>
          </p:nvPr>
        </p:nvGraphicFramePr>
        <p:xfrm>
          <a:off x="432000" y="758825"/>
          <a:ext cx="8280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0525" y="2052638"/>
            <a:ext cx="280987" cy="1038225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Percent (%)</a:t>
            </a:r>
          </a:p>
        </p:txBody>
      </p:sp>
    </p:spTree>
    <p:extLst>
      <p:ext uri="{BB962C8B-B14F-4D97-AF65-F5344CB8AC3E}">
        <p14:creationId xmlns:p14="http://schemas.microsoft.com/office/powerpoint/2010/main" val="3996701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7B23E-7A52-B97D-5117-C4023ABD7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D94598D-2E13-020A-EAAC-66071F8DA178}"/>
              </a:ext>
            </a:extLst>
          </p:cNvPr>
          <p:cNvGrpSpPr/>
          <p:nvPr/>
        </p:nvGrpSpPr>
        <p:grpSpPr>
          <a:xfrm>
            <a:off x="0" y="0"/>
            <a:ext cx="9144000" cy="5114541"/>
            <a:chOff x="0" y="57918"/>
            <a:chExt cx="9144000" cy="508558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0933A9-5366-C250-5063-121A88E70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0"/>
            <a:stretch/>
          </p:blipFill>
          <p:spPr>
            <a:xfrm>
              <a:off x="0" y="574317"/>
              <a:ext cx="9144000" cy="456918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6B0144-858B-8151-285B-9294EBBA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7918"/>
              <a:ext cx="9144000" cy="86061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E5202AD-9CED-EEF0-8B17-EED1D873F3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3194"/>
            <a:stretch/>
          </p:blipFill>
          <p:spPr>
            <a:xfrm>
              <a:off x="206285" y="886430"/>
              <a:ext cx="5691595" cy="54849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87C1F91-3A95-4699-216D-50FF95226F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3194"/>
            <a:stretch/>
          </p:blipFill>
          <p:spPr>
            <a:xfrm>
              <a:off x="5718539" y="886430"/>
              <a:ext cx="3157401" cy="548498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1EB4A033-5134-9DE4-B957-894C00914A5D}"/>
              </a:ext>
            </a:extLst>
          </p:cNvPr>
          <p:cNvSpPr txBox="1">
            <a:spLocks/>
          </p:cNvSpPr>
          <p:nvPr/>
        </p:nvSpPr>
        <p:spPr>
          <a:xfrm>
            <a:off x="3389153" y="2805324"/>
            <a:ext cx="2424418" cy="6790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EF7D00"/>
                </a:solidFill>
              </a:rPr>
              <a:t>SHIFTWORK SOLUTIONS</a:t>
            </a:r>
          </a:p>
        </p:txBody>
      </p:sp>
    </p:spTree>
    <p:extLst>
      <p:ext uri="{BB962C8B-B14F-4D97-AF65-F5344CB8AC3E}">
        <p14:creationId xmlns:p14="http://schemas.microsoft.com/office/powerpoint/2010/main" val="48961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WHICH WOULD YOU PREFER TO WORK?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69760046"/>
              </p:ext>
            </p:extLst>
          </p:nvPr>
        </p:nvGraphicFramePr>
        <p:xfrm>
          <a:off x="432000" y="758825"/>
          <a:ext cx="8280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0525" y="2052638"/>
            <a:ext cx="280987" cy="1038225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Percent (%)</a:t>
            </a:r>
          </a:p>
        </p:txBody>
      </p:sp>
    </p:spTree>
    <p:extLst>
      <p:ext uri="{BB962C8B-B14F-4D97-AF65-F5344CB8AC3E}">
        <p14:creationId xmlns:p14="http://schemas.microsoft.com/office/powerpoint/2010/main" val="226398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CONSIDERED CHANGING CURRENT EMPLOYMENT?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9984641"/>
              </p:ext>
            </p:extLst>
          </p:nvPr>
        </p:nvGraphicFramePr>
        <p:xfrm>
          <a:off x="432000" y="758825"/>
          <a:ext cx="8280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0525" y="2052638"/>
            <a:ext cx="280987" cy="1038225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AU" sz="1200" i="1">
                <a:solidFill>
                  <a:schemeClr val="bg1">
                    <a:lumMod val="50000"/>
                  </a:schemeClr>
                </a:solidFill>
              </a:rPr>
              <a:t>Percent (%)</a:t>
            </a:r>
          </a:p>
        </p:txBody>
      </p:sp>
    </p:spTree>
    <p:extLst>
      <p:ext uri="{BB962C8B-B14F-4D97-AF65-F5344CB8AC3E}">
        <p14:creationId xmlns:p14="http://schemas.microsoft.com/office/powerpoint/2010/main" val="29020126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378DC-FA65-4DC2-484E-4433300B8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69851-43E7-413C-9759-C49A07440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SINGLE MOST DESIRED BENEFIT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989656C-CCD4-0D38-A840-6083EF1D2B1C}"/>
              </a:ext>
            </a:extLst>
          </p:cNvPr>
          <p:cNvGraphicFramePr/>
          <p:nvPr/>
        </p:nvGraphicFramePr>
        <p:xfrm>
          <a:off x="1524000" y="853351"/>
          <a:ext cx="6096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1807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WILLINGNESS FOR  A  6 - 12 MONTH TRIAL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38899289"/>
              </p:ext>
            </p:extLst>
          </p:nvPr>
        </p:nvGraphicFramePr>
        <p:xfrm>
          <a:off x="432000" y="758825"/>
          <a:ext cx="8280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0525" y="2052638"/>
            <a:ext cx="280987" cy="1038225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AU" sz="1200" i="1">
                <a:solidFill>
                  <a:schemeClr val="bg1">
                    <a:lumMod val="50000"/>
                  </a:schemeClr>
                </a:solidFill>
              </a:rPr>
              <a:t>Percent (%)</a:t>
            </a:r>
          </a:p>
        </p:txBody>
      </p:sp>
    </p:spTree>
    <p:extLst>
      <p:ext uri="{BB962C8B-B14F-4D97-AF65-F5344CB8AC3E}">
        <p14:creationId xmlns:p14="http://schemas.microsoft.com/office/powerpoint/2010/main" val="16469653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OPINION OF ROSTER REVIEW PROGRAM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9211880"/>
              </p:ext>
            </p:extLst>
          </p:nvPr>
        </p:nvGraphicFramePr>
        <p:xfrm>
          <a:off x="432000" y="758825"/>
          <a:ext cx="8280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0525" y="2052638"/>
            <a:ext cx="280987" cy="1038225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AU" sz="1200" i="1">
                <a:solidFill>
                  <a:schemeClr val="bg1">
                    <a:lumMod val="50000"/>
                  </a:schemeClr>
                </a:solidFill>
              </a:rPr>
              <a:t>Percent (%)</a:t>
            </a:r>
          </a:p>
        </p:txBody>
      </p:sp>
    </p:spTree>
    <p:extLst>
      <p:ext uri="{BB962C8B-B14F-4D97-AF65-F5344CB8AC3E}">
        <p14:creationId xmlns:p14="http://schemas.microsoft.com/office/powerpoint/2010/main" val="10937533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57F85-988C-EE47-AB80-415971E01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340B093-21BC-CA07-19ED-9B625535D072}"/>
              </a:ext>
            </a:extLst>
          </p:cNvPr>
          <p:cNvGrpSpPr/>
          <p:nvPr/>
        </p:nvGrpSpPr>
        <p:grpSpPr>
          <a:xfrm>
            <a:off x="0" y="0"/>
            <a:ext cx="9144000" cy="5114541"/>
            <a:chOff x="0" y="57918"/>
            <a:chExt cx="9144000" cy="508558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8004211-CD4A-AB77-3F6D-13F9C9B900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0"/>
            <a:stretch/>
          </p:blipFill>
          <p:spPr>
            <a:xfrm>
              <a:off x="0" y="574317"/>
              <a:ext cx="9144000" cy="456918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F1AFC58-B735-E310-32A0-CFF018055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7918"/>
              <a:ext cx="9144000" cy="86061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30CE2C-D94A-3963-24E7-D2B0156997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3194"/>
            <a:stretch/>
          </p:blipFill>
          <p:spPr>
            <a:xfrm>
              <a:off x="206285" y="886430"/>
              <a:ext cx="5691595" cy="54849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767114E-EB94-5352-FFDD-6B845B764E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3194"/>
            <a:stretch/>
          </p:blipFill>
          <p:spPr>
            <a:xfrm>
              <a:off x="5718539" y="886430"/>
              <a:ext cx="3157401" cy="548498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A6493F8A-7026-604F-A66A-CF4DCE5E2260}"/>
              </a:ext>
            </a:extLst>
          </p:cNvPr>
          <p:cNvSpPr txBox="1">
            <a:spLocks/>
          </p:cNvSpPr>
          <p:nvPr/>
        </p:nvSpPr>
        <p:spPr>
          <a:xfrm>
            <a:off x="3389153" y="2981493"/>
            <a:ext cx="2424418" cy="6790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EF7D00"/>
                </a:solidFill>
              </a:rPr>
              <a:t>ROSTERS and HOURS of WORK</a:t>
            </a:r>
          </a:p>
        </p:txBody>
      </p:sp>
    </p:spTree>
    <p:extLst>
      <p:ext uri="{BB962C8B-B14F-4D97-AF65-F5344CB8AC3E}">
        <p14:creationId xmlns:p14="http://schemas.microsoft.com/office/powerpoint/2010/main" val="15618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4D2FC-F46B-3768-24CE-24D1DF0B5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2A95EF-DE23-79F9-7E30-91EA2F66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49" y="555624"/>
            <a:ext cx="7561264" cy="459629"/>
          </a:xfrm>
        </p:spPr>
        <p:txBody>
          <a:bodyPr/>
          <a:lstStyle/>
          <a:p>
            <a:r>
              <a:rPr lang="en-AU" dirty="0"/>
              <a:t>1994 ROSTER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5CC3984-9C74-F6F4-4A8B-BCF05FC92424}"/>
              </a:ext>
            </a:extLst>
          </p:cNvPr>
          <p:cNvSpPr txBox="1">
            <a:spLocks/>
          </p:cNvSpPr>
          <p:nvPr/>
        </p:nvSpPr>
        <p:spPr>
          <a:xfrm>
            <a:off x="971549" y="795847"/>
            <a:ext cx="7561264" cy="4596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700" b="0" i="0" u="none" strike="noStrike" kern="1200" cap="none" spc="0" normalizeH="0" baseline="0" noProof="0" dirty="0">
                <a:ln>
                  <a:noFill/>
                </a:ln>
                <a:solidFill>
                  <a:srgbClr val="004B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 day, 8-hour shift roster for continuous operation</a:t>
            </a:r>
          </a:p>
        </p:txBody>
      </p:sp>
      <p:graphicFrame>
        <p:nvGraphicFramePr>
          <p:cNvPr id="7" name="Content Placeholder 12">
            <a:extLst>
              <a:ext uri="{FF2B5EF4-FFF2-40B4-BE49-F238E27FC236}">
                <a16:creationId xmlns:a16="http://schemas.microsoft.com/office/drawing/2014/main" id="{DEC1A5D3-A151-925C-1290-C5C3C8F770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494721"/>
              </p:ext>
            </p:extLst>
          </p:nvPr>
        </p:nvGraphicFramePr>
        <p:xfrm>
          <a:off x="1242000" y="1286486"/>
          <a:ext cx="6660006" cy="268150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87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3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43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43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43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44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2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 Crew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Week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M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T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W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T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F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S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S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>
                          <a:solidFill>
                            <a:schemeClr val="bg1"/>
                          </a:solidFill>
                        </a:rPr>
                        <a:t>Roster</a:t>
                      </a:r>
                      <a:r>
                        <a:rPr lang="en-AU" sz="1600" u="none" strike="noStrike" baseline="0" dirty="0">
                          <a:solidFill>
                            <a:schemeClr val="bg1"/>
                          </a:solidFill>
                        </a:rPr>
                        <a:t> Hours</a:t>
                      </a:r>
                      <a:endParaRPr lang="en-AU" sz="1600" b="0" i="0" u="none" strike="noStrike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A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48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B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C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D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936EA8-E761-5FB5-B014-B40ECA5E00F3}"/>
              </a:ext>
            </a:extLst>
          </p:cNvPr>
          <p:cNvSpPr txBox="1"/>
          <p:nvPr/>
        </p:nvSpPr>
        <p:spPr>
          <a:xfrm>
            <a:off x="1447100" y="4069638"/>
            <a:ext cx="645490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85766">
              <a:lnSpc>
                <a:spcPct val="150000"/>
              </a:lnSpc>
              <a:spcAft>
                <a:spcPts val="600"/>
              </a:spcAft>
              <a:buClr>
                <a:srgbClr val="003F4A"/>
              </a:buClr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solidFill>
                  <a:srgbClr val="004B60"/>
                </a:solidFill>
              </a:rPr>
              <a:t>273 rostered shifts and 91 rostered days off per year </a:t>
            </a:r>
          </a:p>
        </p:txBody>
      </p:sp>
    </p:spTree>
    <p:extLst>
      <p:ext uri="{BB962C8B-B14F-4D97-AF65-F5344CB8AC3E}">
        <p14:creationId xmlns:p14="http://schemas.microsoft.com/office/powerpoint/2010/main" val="3791178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SINGLE MOST DESIRED BENEFIT 1994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62088398"/>
              </p:ext>
            </p:extLst>
          </p:nvPr>
        </p:nvGraphicFramePr>
        <p:xfrm>
          <a:off x="1524000" y="853351"/>
          <a:ext cx="6096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FDD1C-8D62-DDB2-3A99-D043EC057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998DC3-2465-3BFA-4328-D80C07813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49" y="555624"/>
            <a:ext cx="7561264" cy="459629"/>
          </a:xfrm>
        </p:spPr>
        <p:txBody>
          <a:bodyPr/>
          <a:lstStyle/>
          <a:p>
            <a:r>
              <a:rPr lang="en-AU" dirty="0"/>
              <a:t>2024 ROSTER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0EFD485-F5CF-8F65-3736-7D5D90DF16CD}"/>
              </a:ext>
            </a:extLst>
          </p:cNvPr>
          <p:cNvSpPr txBox="1">
            <a:spLocks/>
          </p:cNvSpPr>
          <p:nvPr/>
        </p:nvSpPr>
        <p:spPr>
          <a:xfrm>
            <a:off x="971549" y="795847"/>
            <a:ext cx="7561264" cy="4596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700" b="0" i="0" u="none" strike="noStrike" kern="1200" cap="none" spc="0" normalizeH="0" baseline="0" noProof="0" dirty="0">
                <a:ln>
                  <a:noFill/>
                </a:ln>
                <a:solidFill>
                  <a:srgbClr val="004B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 day, 12-hour shift roster for continuous operation</a:t>
            </a:r>
          </a:p>
        </p:txBody>
      </p:sp>
      <p:graphicFrame>
        <p:nvGraphicFramePr>
          <p:cNvPr id="7" name="Content Placeholder 12">
            <a:extLst>
              <a:ext uri="{FF2B5EF4-FFF2-40B4-BE49-F238E27FC236}">
                <a16:creationId xmlns:a16="http://schemas.microsoft.com/office/drawing/2014/main" id="{37BB7DF0-8B77-AAC8-EE57-4867BAE051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085183"/>
              </p:ext>
            </p:extLst>
          </p:nvPr>
        </p:nvGraphicFramePr>
        <p:xfrm>
          <a:off x="1242000" y="1262834"/>
          <a:ext cx="6660006" cy="268150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87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3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43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43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43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44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2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 Crew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Week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M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T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W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T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F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S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S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>
                          <a:solidFill>
                            <a:schemeClr val="bg1"/>
                          </a:solidFill>
                        </a:rPr>
                        <a:t>Roster</a:t>
                      </a:r>
                      <a:r>
                        <a:rPr lang="en-AU" sz="1600" u="none" strike="noStrike" baseline="0" dirty="0">
                          <a:solidFill>
                            <a:schemeClr val="bg1"/>
                          </a:solidFill>
                        </a:rPr>
                        <a:t> Hours</a:t>
                      </a:r>
                      <a:endParaRPr lang="en-AU" sz="1600" b="0" i="0" u="none" strike="noStrike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A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48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B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60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C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D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845091E-E128-4308-2586-822F5C8E8B12}"/>
              </a:ext>
            </a:extLst>
          </p:cNvPr>
          <p:cNvSpPr txBox="1"/>
          <p:nvPr/>
        </p:nvSpPr>
        <p:spPr>
          <a:xfrm>
            <a:off x="1447100" y="4069638"/>
            <a:ext cx="645490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85766">
              <a:lnSpc>
                <a:spcPct val="150000"/>
              </a:lnSpc>
              <a:spcAft>
                <a:spcPts val="600"/>
              </a:spcAft>
              <a:buClr>
                <a:srgbClr val="003F4A"/>
              </a:buClr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solidFill>
                  <a:srgbClr val="004B60"/>
                </a:solidFill>
              </a:rPr>
              <a:t>182 rostered shifts and 182 rostered days off per year </a:t>
            </a:r>
          </a:p>
        </p:txBody>
      </p:sp>
    </p:spTree>
    <p:extLst>
      <p:ext uri="{BB962C8B-B14F-4D97-AF65-F5344CB8AC3E}">
        <p14:creationId xmlns:p14="http://schemas.microsoft.com/office/powerpoint/2010/main" val="6312953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E208E-C7A4-D53D-CE64-E787213F6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9847969-31B5-B726-56C2-A5C7449CF27B}"/>
              </a:ext>
            </a:extLst>
          </p:cNvPr>
          <p:cNvGrpSpPr/>
          <p:nvPr/>
        </p:nvGrpSpPr>
        <p:grpSpPr>
          <a:xfrm>
            <a:off x="45720" y="0"/>
            <a:ext cx="9144000" cy="5114541"/>
            <a:chOff x="0" y="57918"/>
            <a:chExt cx="9144000" cy="508558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90B7B0-C246-081B-19CA-FA975D6294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0"/>
            <a:stretch/>
          </p:blipFill>
          <p:spPr>
            <a:xfrm>
              <a:off x="0" y="574317"/>
              <a:ext cx="9144000" cy="456918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B937F9C-923A-2A8E-A938-28A927912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7918"/>
              <a:ext cx="9144000" cy="86061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0095C3-40CC-DFC3-037C-CBE3C45138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3194"/>
            <a:stretch/>
          </p:blipFill>
          <p:spPr>
            <a:xfrm>
              <a:off x="206285" y="886430"/>
              <a:ext cx="5691595" cy="54849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B33BCAD-C0C8-BFB7-C772-86E0B5BBFC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3194"/>
            <a:stretch/>
          </p:blipFill>
          <p:spPr>
            <a:xfrm>
              <a:off x="5718539" y="886430"/>
              <a:ext cx="3157401" cy="548498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E9ABA1D7-2365-DE23-996E-B74CC6C49D92}"/>
              </a:ext>
            </a:extLst>
          </p:cNvPr>
          <p:cNvSpPr txBox="1">
            <a:spLocks/>
          </p:cNvSpPr>
          <p:nvPr/>
        </p:nvSpPr>
        <p:spPr>
          <a:xfrm>
            <a:off x="3024051" y="2929245"/>
            <a:ext cx="3206932" cy="6790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EF7D00"/>
                </a:solidFill>
              </a:rPr>
              <a:t>FATIGUE MANAGEMENT GUIDELINES</a:t>
            </a:r>
          </a:p>
        </p:txBody>
      </p:sp>
    </p:spTree>
    <p:extLst>
      <p:ext uri="{BB962C8B-B14F-4D97-AF65-F5344CB8AC3E}">
        <p14:creationId xmlns:p14="http://schemas.microsoft.com/office/powerpoint/2010/main" val="27558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OUR EXPERIENCE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6DE036-D802-9CE9-F089-861C26C97DFB}"/>
              </a:ext>
            </a:extLst>
          </p:cNvPr>
          <p:cNvGrpSpPr/>
          <p:nvPr/>
        </p:nvGrpSpPr>
        <p:grpSpPr>
          <a:xfrm>
            <a:off x="971549" y="1124440"/>
            <a:ext cx="7210582" cy="3329027"/>
            <a:chOff x="1306321" y="1395373"/>
            <a:chExt cx="6919698" cy="3083617"/>
          </a:xfrm>
        </p:grpSpPr>
        <p:grpSp>
          <p:nvGrpSpPr>
            <p:cNvPr id="4" name="Group 28">
              <a:extLst>
                <a:ext uri="{FF2B5EF4-FFF2-40B4-BE49-F238E27FC236}">
                  <a16:creationId xmlns:a16="http://schemas.microsoft.com/office/drawing/2014/main" id="{1A19E8FA-EC7C-9CAD-E076-724DCE4A5278}"/>
                </a:ext>
              </a:extLst>
            </p:cNvPr>
            <p:cNvGrpSpPr/>
            <p:nvPr/>
          </p:nvGrpSpPr>
          <p:grpSpPr>
            <a:xfrm>
              <a:off x="1306321" y="1476265"/>
              <a:ext cx="6721040" cy="2904289"/>
              <a:chOff x="1288715" y="1493144"/>
              <a:chExt cx="6721040" cy="2904289"/>
            </a:xfrm>
          </p:grpSpPr>
          <p:pic>
            <p:nvPicPr>
              <p:cNvPr id="48" name="Picture 47" descr="RFDS.bmp">
                <a:extLst>
                  <a:ext uri="{FF2B5EF4-FFF2-40B4-BE49-F238E27FC236}">
                    <a16:creationId xmlns:a16="http://schemas.microsoft.com/office/drawing/2014/main" id="{A2274064-11F3-EC69-8ABC-3CD71CCD26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92047" y="3841598"/>
                <a:ext cx="711042" cy="492466"/>
              </a:xfrm>
              <a:prstGeom prst="rect">
                <a:avLst/>
              </a:prstGeom>
            </p:spPr>
          </p:pic>
          <p:pic>
            <p:nvPicPr>
              <p:cNvPr id="49" name="Picture 48" descr="Australian Defence.jpg">
                <a:extLst>
                  <a:ext uri="{FF2B5EF4-FFF2-40B4-BE49-F238E27FC236}">
                    <a16:creationId xmlns:a16="http://schemas.microsoft.com/office/drawing/2014/main" id="{8877BFA3-F57A-F93E-E996-D7900954C5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513138" y="1499032"/>
                <a:ext cx="668860" cy="454922"/>
              </a:xfrm>
              <a:prstGeom prst="rect">
                <a:avLst/>
              </a:prstGeom>
            </p:spPr>
          </p:pic>
          <p:pic>
            <p:nvPicPr>
              <p:cNvPr id="50" name="Picture 49" descr="Ausgrid.bmp">
                <a:extLst>
                  <a:ext uri="{FF2B5EF4-FFF2-40B4-BE49-F238E27FC236}">
                    <a16:creationId xmlns:a16="http://schemas.microsoft.com/office/drawing/2014/main" id="{A9958A8D-D547-364A-E487-15368B6B22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288715" y="1657929"/>
                <a:ext cx="920638" cy="281882"/>
              </a:xfrm>
              <a:prstGeom prst="rect">
                <a:avLst/>
              </a:prstGeom>
            </p:spPr>
          </p:pic>
          <p:pic>
            <p:nvPicPr>
              <p:cNvPr id="51" name="Picture 50" descr="IBM.bmp">
                <a:extLst>
                  <a:ext uri="{FF2B5EF4-FFF2-40B4-BE49-F238E27FC236}">
                    <a16:creationId xmlns:a16="http://schemas.microsoft.com/office/drawing/2014/main" id="{460EFB16-26FE-6DE9-F632-9362A77E93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59834" y="3198073"/>
                <a:ext cx="622164" cy="296728"/>
              </a:xfrm>
              <a:prstGeom prst="rect">
                <a:avLst/>
              </a:prstGeom>
            </p:spPr>
          </p:pic>
          <p:pic>
            <p:nvPicPr>
              <p:cNvPr id="52" name="Picture 51" descr="Rio Tinto.bmp">
                <a:extLst>
                  <a:ext uri="{FF2B5EF4-FFF2-40B4-BE49-F238E27FC236}">
                    <a16:creationId xmlns:a16="http://schemas.microsoft.com/office/drawing/2014/main" id="{D5D7C7A0-6520-906D-1506-D81E76ED63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382403" y="3904516"/>
                <a:ext cx="733262" cy="366630"/>
              </a:xfrm>
              <a:prstGeom prst="rect">
                <a:avLst/>
              </a:prstGeom>
            </p:spPr>
          </p:pic>
          <p:pic>
            <p:nvPicPr>
              <p:cNvPr id="53" name="Picture 52" descr="Shell.jpg">
                <a:extLst>
                  <a:ext uri="{FF2B5EF4-FFF2-40B4-BE49-F238E27FC236}">
                    <a16:creationId xmlns:a16="http://schemas.microsoft.com/office/drawing/2014/main" id="{19AF8420-A7F1-9DAD-B4B4-F1BF9FAF30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22451" y="2169011"/>
                <a:ext cx="599942" cy="602616"/>
              </a:xfrm>
              <a:prstGeom prst="rect">
                <a:avLst/>
              </a:prstGeom>
            </p:spPr>
          </p:pic>
          <p:pic>
            <p:nvPicPr>
              <p:cNvPr id="54" name="Picture 53" descr="SBS.bmp">
                <a:extLst>
                  <a:ext uri="{FF2B5EF4-FFF2-40B4-BE49-F238E27FC236}">
                    <a16:creationId xmlns:a16="http://schemas.microsoft.com/office/drawing/2014/main" id="{5D10EF97-F118-6D20-5E8A-655268530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676940" y="3778229"/>
                <a:ext cx="605570" cy="619204"/>
              </a:xfrm>
              <a:prstGeom prst="rect">
                <a:avLst/>
              </a:prstGeom>
            </p:spPr>
          </p:pic>
          <p:pic>
            <p:nvPicPr>
              <p:cNvPr id="55" name="Picture 54" descr="Boeing.bmp">
                <a:extLst>
                  <a:ext uri="{FF2B5EF4-FFF2-40B4-BE49-F238E27FC236}">
                    <a16:creationId xmlns:a16="http://schemas.microsoft.com/office/drawing/2014/main" id="{61DDD61B-66FE-4AFC-5F2F-5E271F98EB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740275" y="1493144"/>
                <a:ext cx="955460" cy="466698"/>
              </a:xfrm>
              <a:prstGeom prst="rect">
                <a:avLst/>
              </a:prstGeom>
            </p:spPr>
          </p:pic>
          <p:pic>
            <p:nvPicPr>
              <p:cNvPr id="56" name="Picture 55" descr="Visy.bmp">
                <a:extLst>
                  <a:ext uri="{FF2B5EF4-FFF2-40B4-BE49-F238E27FC236}">
                    <a16:creationId xmlns:a16="http://schemas.microsoft.com/office/drawing/2014/main" id="{F52AC38A-C829-F632-2379-08A3FEACE3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343153" y="3887850"/>
                <a:ext cx="666602" cy="399962"/>
              </a:xfrm>
              <a:prstGeom prst="rect">
                <a:avLst/>
              </a:prstGeom>
            </p:spPr>
          </p:pic>
        </p:grpSp>
        <p:pic>
          <p:nvPicPr>
            <p:cNvPr id="33" name="Picture 2" descr="Ampol - Wikipedia">
              <a:extLst>
                <a:ext uri="{FF2B5EF4-FFF2-40B4-BE49-F238E27FC236}">
                  <a16:creationId xmlns:a16="http://schemas.microsoft.com/office/drawing/2014/main" id="{023350B7-F0BD-96CE-B2E4-989C86F6E9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8744" y="1454650"/>
              <a:ext cx="524171" cy="526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BHP Logo, symbol, meaning, history, PNG, brand">
              <a:extLst>
                <a:ext uri="{FF2B5EF4-FFF2-40B4-BE49-F238E27FC236}">
                  <a16:creationId xmlns:a16="http://schemas.microsoft.com/office/drawing/2014/main" id="{ED2DE5BB-6E5A-FD30-BC27-985AC8B261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2865" y="1688268"/>
              <a:ext cx="668860" cy="374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Suncorp - Home | Facebook">
              <a:extLst>
                <a:ext uri="{FF2B5EF4-FFF2-40B4-BE49-F238E27FC236}">
                  <a16:creationId xmlns:a16="http://schemas.microsoft.com/office/drawing/2014/main" id="{EFE6742B-FECD-263D-A46E-BD6C1AD04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9601" y="3667235"/>
              <a:ext cx="811755" cy="811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4" descr="Coca-Cola Australia - Planet Ark Recycling Near You">
              <a:extLst>
                <a:ext uri="{FF2B5EF4-FFF2-40B4-BE49-F238E27FC236}">
                  <a16:creationId xmlns:a16="http://schemas.microsoft.com/office/drawing/2014/main" id="{A075B44D-A8EE-2360-A5B3-F59E43F06B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169" y="1395373"/>
              <a:ext cx="1096566" cy="585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6" descr="Crown Resorts - Crunchbase Company Profile &amp; Funding">
              <a:extLst>
                <a:ext uri="{FF2B5EF4-FFF2-40B4-BE49-F238E27FC236}">
                  <a16:creationId xmlns:a16="http://schemas.microsoft.com/office/drawing/2014/main" id="{38161763-44CF-3C5A-4DE2-C3F2C7A030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332" y="2193424"/>
              <a:ext cx="610619" cy="61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8" descr="undefined">
              <a:extLst>
                <a:ext uri="{FF2B5EF4-FFF2-40B4-BE49-F238E27FC236}">
                  <a16:creationId xmlns:a16="http://schemas.microsoft.com/office/drawing/2014/main" id="{C9E9B12F-8E54-8F50-E188-196025C20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386" y="2987185"/>
              <a:ext cx="1025941" cy="61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0">
              <a:extLst>
                <a:ext uri="{FF2B5EF4-FFF2-40B4-BE49-F238E27FC236}">
                  <a16:creationId xmlns:a16="http://schemas.microsoft.com/office/drawing/2014/main" id="{C707B48A-C953-FAE8-A279-6577F8C33B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4647" y="3071674"/>
              <a:ext cx="981664" cy="544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2" descr="Image result for dpworld logo">
              <a:extLst>
                <a:ext uri="{FF2B5EF4-FFF2-40B4-BE49-F238E27FC236}">
                  <a16:creationId xmlns:a16="http://schemas.microsoft.com/office/drawing/2014/main" id="{83E40282-3061-0B73-F4F9-F71153CFAE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5238" y="2109175"/>
              <a:ext cx="1088932" cy="80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4" descr="Qantas News Room">
              <a:extLst>
                <a:ext uri="{FF2B5EF4-FFF2-40B4-BE49-F238E27FC236}">
                  <a16:creationId xmlns:a16="http://schemas.microsoft.com/office/drawing/2014/main" id="{D635889B-5F8F-B61B-200A-AD71E621E0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181" y="2283161"/>
              <a:ext cx="1077938" cy="566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6" descr="Support Coordinator at Guide Dogs Victoria - Jobs">
              <a:extLst>
                <a:ext uri="{FF2B5EF4-FFF2-40B4-BE49-F238E27FC236}">
                  <a16:creationId xmlns:a16="http://schemas.microsoft.com/office/drawing/2014/main" id="{B1DBFEE1-8128-715A-2DFB-4A05E853E6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1543" y="2955007"/>
              <a:ext cx="974476" cy="566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30" descr="Aurizon - NRSPP Australia">
              <a:extLst>
                <a:ext uri="{FF2B5EF4-FFF2-40B4-BE49-F238E27FC236}">
                  <a16:creationId xmlns:a16="http://schemas.microsoft.com/office/drawing/2014/main" id="{7D55C46E-3B9D-BD13-6046-696B4CF35F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193" y="3059189"/>
              <a:ext cx="749117" cy="435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32" descr="Fairfax Regional Printers Beresfield | Beresfield NSW">
              <a:extLst>
                <a:ext uri="{FF2B5EF4-FFF2-40B4-BE49-F238E27FC236}">
                  <a16:creationId xmlns:a16="http://schemas.microsoft.com/office/drawing/2014/main" id="{3E3BC6AE-F96F-D936-D7BC-97DC4A12EE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2935" y="2179085"/>
              <a:ext cx="1070366" cy="670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34" descr="Holden-web | Holden logo, Car logos, Car brands logos">
              <a:extLst>
                <a:ext uri="{FF2B5EF4-FFF2-40B4-BE49-F238E27FC236}">
                  <a16:creationId xmlns:a16="http://schemas.microsoft.com/office/drawing/2014/main" id="{BEF42B19-CC9F-A5A6-3CBE-5BB139090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759" y="2995978"/>
              <a:ext cx="523761" cy="484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6" descr="Australian Border Force - CareersXpo">
              <a:extLst>
                <a:ext uri="{FF2B5EF4-FFF2-40B4-BE49-F238E27FC236}">
                  <a16:creationId xmlns:a16="http://schemas.microsoft.com/office/drawing/2014/main" id="{DC0544DF-2C4B-7B78-70A8-6839284F3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841" y="3700044"/>
              <a:ext cx="1077938" cy="646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BB46DC2-E80F-C8CF-4B4F-F5C9EF5ADC5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319499" y="2174306"/>
            <a:ext cx="1018879" cy="5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3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CF613-1D0F-13AC-F025-F7EFF01AB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E6B17-D64B-0F56-36C1-1F23CE127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FATIGUE GUIDELINES</a:t>
            </a:r>
            <a:endParaRPr lang="en-AU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3D7273-7722-AFCE-63F8-5E2F29CB1CF5}"/>
              </a:ext>
            </a:extLst>
          </p:cNvPr>
          <p:cNvSpPr txBox="1"/>
          <p:nvPr/>
        </p:nvSpPr>
        <p:spPr>
          <a:xfrm>
            <a:off x="971548" y="1107871"/>
            <a:ext cx="6800852" cy="37800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defTabSz="685766">
              <a:lnSpc>
                <a:spcPct val="150000"/>
              </a:lnSpc>
              <a:spcAft>
                <a:spcPts val="600"/>
              </a:spcAft>
              <a:buClr>
                <a:srgbClr val="003F4A"/>
              </a:buClr>
              <a:buFont typeface="Arial" panose="020B0604020202020204" pitchFamily="34" charset="0"/>
              <a:buChar char="•"/>
              <a:defRPr/>
            </a:pPr>
            <a:r>
              <a:rPr lang="en-AU" sz="1800" dirty="0">
                <a:solidFill>
                  <a:srgbClr val="004B60"/>
                </a:solidFill>
              </a:rPr>
              <a:t>Provide useful information for managing fatigue</a:t>
            </a:r>
          </a:p>
          <a:p>
            <a:pPr marL="285750" indent="-285750" defTabSz="685766">
              <a:lnSpc>
                <a:spcPct val="150000"/>
              </a:lnSpc>
              <a:spcAft>
                <a:spcPts val="600"/>
              </a:spcAft>
              <a:buClr>
                <a:srgbClr val="003F4A"/>
              </a:buClr>
              <a:buFont typeface="Arial" panose="020B0604020202020204" pitchFamily="34" charset="0"/>
              <a:buChar char="•"/>
              <a:defRPr/>
            </a:pPr>
            <a:r>
              <a:rPr lang="en-AU" sz="1800" dirty="0">
                <a:solidFill>
                  <a:srgbClr val="004B60"/>
                </a:solidFill>
              </a:rPr>
              <a:t>Require understanding and interpretation  </a:t>
            </a:r>
          </a:p>
          <a:p>
            <a:pPr marL="285750" indent="-285750" defTabSz="685766">
              <a:lnSpc>
                <a:spcPct val="150000"/>
              </a:lnSpc>
              <a:spcAft>
                <a:spcPts val="600"/>
              </a:spcAft>
              <a:buClr>
                <a:srgbClr val="003F4A"/>
              </a:buClr>
              <a:buFont typeface="Arial" panose="020B0604020202020204" pitchFamily="34" charset="0"/>
              <a:buChar char="•"/>
              <a:defRPr/>
            </a:pPr>
            <a:r>
              <a:rPr lang="en-AU" sz="1800" dirty="0">
                <a:solidFill>
                  <a:srgbClr val="004B60"/>
                </a:solidFill>
              </a:rPr>
              <a:t>“</a:t>
            </a:r>
            <a:r>
              <a:rPr lang="en-AU" sz="1800" i="1" dirty="0">
                <a:solidFill>
                  <a:srgbClr val="004B60"/>
                </a:solidFill>
              </a:rPr>
              <a:t>Preventing and managing fatigue-related risk in the workplace</a:t>
            </a:r>
            <a:r>
              <a:rPr lang="en-AU" sz="1800" dirty="0">
                <a:solidFill>
                  <a:srgbClr val="004B60"/>
                </a:solidFill>
              </a:rPr>
              <a:t>”</a:t>
            </a:r>
          </a:p>
          <a:p>
            <a:pPr marL="285750" indent="-285750" defTabSz="685766">
              <a:lnSpc>
                <a:spcPct val="150000"/>
              </a:lnSpc>
              <a:spcAft>
                <a:spcPts val="600"/>
              </a:spcAft>
              <a:buClr>
                <a:srgbClr val="003F4A"/>
              </a:buClr>
              <a:buFont typeface="Arial" panose="020B0604020202020204" pitchFamily="34" charset="0"/>
              <a:buChar char="•"/>
              <a:defRPr/>
            </a:pPr>
            <a:r>
              <a:rPr lang="en-AU" sz="1800" dirty="0">
                <a:solidFill>
                  <a:srgbClr val="004B60"/>
                </a:solidFill>
              </a:rPr>
              <a:t>Workplace Health and Safety Queensland, July 2020</a:t>
            </a:r>
          </a:p>
          <a:p>
            <a:pPr marL="285750" indent="-285750" defTabSz="685766">
              <a:lnSpc>
                <a:spcPct val="150000"/>
              </a:lnSpc>
              <a:spcAft>
                <a:spcPts val="600"/>
              </a:spcAft>
              <a:buClr>
                <a:srgbClr val="003F4A"/>
              </a:buClr>
              <a:buFont typeface="Arial" panose="020B0604020202020204" pitchFamily="34" charset="0"/>
              <a:buChar char="•"/>
              <a:defRPr/>
            </a:pPr>
            <a:r>
              <a:rPr lang="en-AU" sz="1800" dirty="0">
                <a:solidFill>
                  <a:srgbClr val="004B60"/>
                </a:solidFill>
              </a:rPr>
              <a:t>Fatigue Factors Checklist</a:t>
            </a:r>
          </a:p>
          <a:p>
            <a:pPr marL="285750" indent="-285750" defTabSz="685766">
              <a:lnSpc>
                <a:spcPct val="150000"/>
              </a:lnSpc>
              <a:spcAft>
                <a:spcPts val="600"/>
              </a:spcAft>
              <a:buClr>
                <a:srgbClr val="003F4A"/>
              </a:buClr>
              <a:buFont typeface="Arial" panose="020B0604020202020204" pitchFamily="34" charset="0"/>
              <a:buChar char="•"/>
              <a:defRPr/>
            </a:pPr>
            <a:r>
              <a:rPr lang="en-AU" sz="1800" dirty="0">
                <a:solidFill>
                  <a:srgbClr val="004B60"/>
                </a:solidFill>
              </a:rPr>
              <a:t>Is a forward rotation shift system in place</a:t>
            </a:r>
            <a:br>
              <a:rPr lang="en-AU" sz="1800" dirty="0">
                <a:solidFill>
                  <a:srgbClr val="004B60"/>
                </a:solidFill>
              </a:rPr>
            </a:br>
            <a:r>
              <a:rPr lang="en-AU" sz="1800" dirty="0">
                <a:solidFill>
                  <a:srgbClr val="004B60"/>
                </a:solidFill>
              </a:rPr>
              <a:t>(e.g. morning to afternoon, afternoon to night)? </a:t>
            </a:r>
          </a:p>
          <a:p>
            <a:pPr marL="628642" lvl="1" indent="-285750" defTabSz="685766">
              <a:lnSpc>
                <a:spcPct val="150000"/>
              </a:lnSpc>
              <a:spcAft>
                <a:spcPts val="600"/>
              </a:spcAft>
              <a:buClr>
                <a:srgbClr val="003F4A"/>
              </a:buClr>
              <a:buFont typeface="Courier New" panose="02070309020205020404" pitchFamily="49" charset="0"/>
              <a:buChar char="­"/>
              <a:defRPr/>
            </a:pPr>
            <a:endParaRPr lang="en-AU" sz="1800" dirty="0">
              <a:solidFill>
                <a:srgbClr val="004B60"/>
              </a:solidFill>
            </a:endParaRPr>
          </a:p>
          <a:p>
            <a:pPr defTabSz="685766">
              <a:lnSpc>
                <a:spcPct val="150000"/>
              </a:lnSpc>
              <a:spcAft>
                <a:spcPts val="600"/>
              </a:spcAft>
              <a:buClr>
                <a:srgbClr val="003F4A"/>
              </a:buClr>
              <a:defRPr/>
            </a:pPr>
            <a:endParaRPr lang="en-AU" sz="1800" dirty="0">
              <a:solidFill>
                <a:srgbClr val="004B60"/>
              </a:solidFill>
            </a:endParaRPr>
          </a:p>
          <a:p>
            <a:pPr defTabSz="685766">
              <a:lnSpc>
                <a:spcPct val="150000"/>
              </a:lnSpc>
              <a:spcAft>
                <a:spcPts val="1200"/>
              </a:spcAft>
              <a:buClr>
                <a:srgbClr val="003F4A"/>
              </a:buClr>
              <a:defRPr/>
            </a:pPr>
            <a:endParaRPr lang="en-AU" sz="1400" dirty="0">
              <a:solidFill>
                <a:srgbClr val="004B60"/>
              </a:solidFill>
              <a:latin typeface="Arial"/>
            </a:endParaRPr>
          </a:p>
        </p:txBody>
      </p:sp>
      <p:grpSp>
        <p:nvGrpSpPr>
          <p:cNvPr id="21" name="Group 18">
            <a:extLst>
              <a:ext uri="{FF2B5EF4-FFF2-40B4-BE49-F238E27FC236}">
                <a16:creationId xmlns:a16="http://schemas.microsoft.com/office/drawing/2014/main" id="{F2DEF8B8-631B-2D82-4026-9D98937AB15F}"/>
              </a:ext>
            </a:extLst>
          </p:cNvPr>
          <p:cNvGrpSpPr/>
          <p:nvPr/>
        </p:nvGrpSpPr>
        <p:grpSpPr>
          <a:xfrm>
            <a:off x="6648628" y="2676246"/>
            <a:ext cx="2152426" cy="2190394"/>
            <a:chOff x="6329361" y="1619250"/>
            <a:chExt cx="1771650" cy="1771650"/>
          </a:xfrm>
          <a:solidFill>
            <a:schemeClr val="accent1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4AD8FDF-836D-2A75-549B-2A60D3DCBFA1}"/>
                </a:ext>
              </a:extLst>
            </p:cNvPr>
            <p:cNvSpPr/>
            <p:nvPr/>
          </p:nvSpPr>
          <p:spPr>
            <a:xfrm>
              <a:off x="6329361" y="1619250"/>
              <a:ext cx="1771650" cy="177165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3" name="Picture 22" descr="question42.png">
              <a:extLst>
                <a:ext uri="{FF2B5EF4-FFF2-40B4-BE49-F238E27FC236}">
                  <a16:creationId xmlns:a16="http://schemas.microsoft.com/office/drawing/2014/main" id="{DE10A2C9-179D-EF9B-A6F9-D4FCE65FE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100000"/>
            </a:blip>
            <a:stretch>
              <a:fillRect/>
            </a:stretch>
          </p:blipFill>
          <p:spPr>
            <a:xfrm>
              <a:off x="6675120" y="1927606"/>
              <a:ext cx="1179116" cy="992574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8243439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BBEA2-1278-2C4A-E642-0BE98361E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52D767-0CC6-4865-C2C0-34B760E53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49" y="555624"/>
            <a:ext cx="7561264" cy="459629"/>
          </a:xfrm>
        </p:spPr>
        <p:txBody>
          <a:bodyPr/>
          <a:lstStyle/>
          <a:p>
            <a:r>
              <a:rPr lang="en-AU" dirty="0"/>
              <a:t>CLOCKWISE (FORWARD) ROSTER ROTATION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30A8AF8-E1EC-BFFE-C16D-32C595C20C00}"/>
              </a:ext>
            </a:extLst>
          </p:cNvPr>
          <p:cNvSpPr txBox="1">
            <a:spLocks/>
          </p:cNvSpPr>
          <p:nvPr/>
        </p:nvSpPr>
        <p:spPr>
          <a:xfrm>
            <a:off x="971549" y="795847"/>
            <a:ext cx="7561264" cy="4596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>
                <a:solidFill>
                  <a:srgbClr val="004B60"/>
                </a:solidFill>
                <a:latin typeface="Arial"/>
              </a:rPr>
              <a:t>Day (Morning) to Afternoon to Night Shift Rotation</a:t>
            </a:r>
            <a:endParaRPr kumimoji="0" lang="en-AU" sz="1700" b="0" i="0" u="none" strike="noStrike" kern="1200" cap="none" spc="0" normalizeH="0" baseline="0" noProof="0" dirty="0">
              <a:ln>
                <a:noFill/>
              </a:ln>
              <a:solidFill>
                <a:srgbClr val="004B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Content Placeholder 12">
            <a:extLst>
              <a:ext uri="{FF2B5EF4-FFF2-40B4-BE49-F238E27FC236}">
                <a16:creationId xmlns:a16="http://schemas.microsoft.com/office/drawing/2014/main" id="{B6FEA621-8A9F-04EA-1DC5-C88EF4978B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329253"/>
              </p:ext>
            </p:extLst>
          </p:nvPr>
        </p:nvGraphicFramePr>
        <p:xfrm>
          <a:off x="1242000" y="1565886"/>
          <a:ext cx="6660006" cy="268150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87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3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43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43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43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44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2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 Crew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Week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M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T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W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T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F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S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S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>
                          <a:solidFill>
                            <a:schemeClr val="bg1"/>
                          </a:solidFill>
                        </a:rPr>
                        <a:t>Roster</a:t>
                      </a:r>
                      <a:r>
                        <a:rPr lang="en-AU" sz="1600" u="none" strike="noStrike" baseline="0" dirty="0">
                          <a:solidFill>
                            <a:schemeClr val="bg1"/>
                          </a:solidFill>
                        </a:rPr>
                        <a:t> Hours</a:t>
                      </a:r>
                      <a:endParaRPr lang="en-AU" sz="1600" b="0" i="0" u="none" strike="noStrike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A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2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48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B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C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D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2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2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6602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02319-DC9F-A532-D673-AFF89C067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D019C9-7DD9-8380-027B-2F01663A3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49" y="555624"/>
            <a:ext cx="7561264" cy="459629"/>
          </a:xfrm>
        </p:spPr>
        <p:txBody>
          <a:bodyPr/>
          <a:lstStyle/>
          <a:p>
            <a:r>
              <a:rPr lang="en-AU" dirty="0"/>
              <a:t>ANTI-CLOCKWISE (BACKWARD) ROSTER ROTATION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7A097D4-C249-BA13-EA39-0A9EF2EB1B8B}"/>
              </a:ext>
            </a:extLst>
          </p:cNvPr>
          <p:cNvSpPr txBox="1">
            <a:spLocks/>
          </p:cNvSpPr>
          <p:nvPr/>
        </p:nvSpPr>
        <p:spPr>
          <a:xfrm>
            <a:off x="971549" y="795847"/>
            <a:ext cx="7561264" cy="4596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685800">
              <a:lnSpc>
                <a:spcPct val="85000"/>
              </a:lnSpc>
              <a:spcAft>
                <a:spcPts val="1200"/>
              </a:spcAft>
              <a:defRPr/>
            </a:pPr>
            <a:r>
              <a:rPr lang="en-US" sz="1700" dirty="0">
                <a:solidFill>
                  <a:srgbClr val="004B60"/>
                </a:solidFill>
              </a:rPr>
              <a:t>Day (Morning) to Night to Afternoon Shift Rotation</a:t>
            </a:r>
            <a:endParaRPr lang="en-AU" sz="1700" dirty="0">
              <a:solidFill>
                <a:srgbClr val="004B60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AU" sz="1700" b="0" i="0" u="none" strike="noStrike" kern="1200" cap="none" spc="0" normalizeH="0" baseline="0" noProof="0" dirty="0">
              <a:ln>
                <a:noFill/>
              </a:ln>
              <a:solidFill>
                <a:srgbClr val="004B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Content Placeholder 12">
            <a:extLst>
              <a:ext uri="{FF2B5EF4-FFF2-40B4-BE49-F238E27FC236}">
                <a16:creationId xmlns:a16="http://schemas.microsoft.com/office/drawing/2014/main" id="{2751F28D-12C5-5B4F-580B-DC74307EB3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8853"/>
              </p:ext>
            </p:extLst>
          </p:nvPr>
        </p:nvGraphicFramePr>
        <p:xfrm>
          <a:off x="1242000" y="1616686"/>
          <a:ext cx="6660006" cy="268150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87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3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43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43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43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44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2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 Crew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Week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M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T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W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T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F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S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S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>
                          <a:solidFill>
                            <a:schemeClr val="bg1"/>
                          </a:solidFill>
                        </a:rPr>
                        <a:t>Roster</a:t>
                      </a:r>
                      <a:r>
                        <a:rPr lang="en-AU" sz="1600" u="none" strike="noStrike" baseline="0" dirty="0">
                          <a:solidFill>
                            <a:schemeClr val="bg1"/>
                          </a:solidFill>
                        </a:rPr>
                        <a:t> Hours</a:t>
                      </a:r>
                      <a:endParaRPr lang="en-AU" sz="1600" b="0" i="0" u="none" strike="noStrike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A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2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48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B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C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D</a:t>
                      </a:r>
                      <a:endParaRPr lang="en-AU" sz="1600" b="0" i="0" u="none" strike="noStrike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2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2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1859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 - ACHIEVING AN ACCEPTABLE LEVEL OF RISK</a:t>
            </a:r>
            <a:endParaRPr lang="en-AU" dirty="0"/>
          </a:p>
        </p:txBody>
      </p:sp>
      <p:sp>
        <p:nvSpPr>
          <p:cNvPr id="67" name="TextBox 66"/>
          <p:cNvSpPr txBox="1"/>
          <p:nvPr/>
        </p:nvSpPr>
        <p:spPr>
          <a:xfrm>
            <a:off x="971548" y="1107871"/>
            <a:ext cx="6800852" cy="37800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defTabSz="685766">
              <a:lnSpc>
                <a:spcPct val="150000"/>
              </a:lnSpc>
              <a:spcAft>
                <a:spcPts val="600"/>
              </a:spcAft>
              <a:buClr>
                <a:srgbClr val="003F4A"/>
              </a:buClr>
              <a:buFont typeface="Arial" panose="020B0604020202020204" pitchFamily="34" charset="0"/>
              <a:buChar char="•"/>
              <a:defRPr/>
            </a:pPr>
            <a:r>
              <a:rPr lang="en-AU" sz="1800" dirty="0">
                <a:solidFill>
                  <a:srgbClr val="004B60"/>
                </a:solidFill>
              </a:rPr>
              <a:t>Analyse site-specific business, employee and health/safety requirements for hours of work</a:t>
            </a:r>
          </a:p>
          <a:p>
            <a:pPr marL="285750" indent="-285750" defTabSz="685766">
              <a:lnSpc>
                <a:spcPct val="150000"/>
              </a:lnSpc>
              <a:spcAft>
                <a:spcPts val="600"/>
              </a:spcAft>
              <a:buClr>
                <a:srgbClr val="003F4A"/>
              </a:buClr>
              <a:buFont typeface="Arial" panose="020B0604020202020204" pitchFamily="34" charset="0"/>
              <a:buChar char="•"/>
              <a:defRPr/>
            </a:pPr>
            <a:r>
              <a:rPr lang="en-AU" sz="1800" dirty="0">
                <a:solidFill>
                  <a:srgbClr val="004B60"/>
                </a:solidFill>
              </a:rPr>
              <a:t>Optimise roster design by work area</a:t>
            </a:r>
          </a:p>
          <a:p>
            <a:pPr marL="285750" indent="-285750" defTabSz="685766">
              <a:lnSpc>
                <a:spcPct val="150000"/>
              </a:lnSpc>
              <a:spcAft>
                <a:spcPts val="600"/>
              </a:spcAft>
              <a:buClr>
                <a:srgbClr val="003F4A"/>
              </a:buClr>
              <a:buFont typeface="Arial" panose="020B0604020202020204" pitchFamily="34" charset="0"/>
              <a:buChar char="•"/>
              <a:defRPr/>
            </a:pPr>
            <a:r>
              <a:rPr lang="en-AU" sz="1800" dirty="0">
                <a:solidFill>
                  <a:srgbClr val="004B60"/>
                </a:solidFill>
              </a:rPr>
              <a:t>Implement control measures to eliminate or reduce fatigue related risks</a:t>
            </a:r>
            <a:br>
              <a:rPr lang="en-AU" sz="1800" dirty="0">
                <a:solidFill>
                  <a:srgbClr val="004B60"/>
                </a:solidFill>
              </a:rPr>
            </a:br>
            <a:endParaRPr lang="en-AU" sz="1800" dirty="0">
              <a:solidFill>
                <a:srgbClr val="004B60"/>
              </a:solidFill>
            </a:endParaRPr>
          </a:p>
          <a:p>
            <a:pPr marL="628642" lvl="1" indent="-285750" defTabSz="685766">
              <a:lnSpc>
                <a:spcPct val="150000"/>
              </a:lnSpc>
              <a:spcAft>
                <a:spcPts val="600"/>
              </a:spcAft>
              <a:buClr>
                <a:srgbClr val="003F4A"/>
              </a:buClr>
              <a:buFont typeface="Courier New" panose="02070309020205020404" pitchFamily="49" charset="0"/>
              <a:buChar char="­"/>
              <a:defRPr/>
            </a:pPr>
            <a:endParaRPr lang="en-AU" sz="1800" dirty="0">
              <a:solidFill>
                <a:srgbClr val="004B60"/>
              </a:solidFill>
            </a:endParaRPr>
          </a:p>
          <a:p>
            <a:pPr defTabSz="685766">
              <a:lnSpc>
                <a:spcPct val="150000"/>
              </a:lnSpc>
              <a:spcAft>
                <a:spcPts val="600"/>
              </a:spcAft>
              <a:buClr>
                <a:srgbClr val="003F4A"/>
              </a:buClr>
              <a:defRPr/>
            </a:pPr>
            <a:endParaRPr lang="en-AU" sz="1800" dirty="0">
              <a:solidFill>
                <a:srgbClr val="004B60"/>
              </a:solidFill>
            </a:endParaRPr>
          </a:p>
          <a:p>
            <a:pPr defTabSz="685766">
              <a:lnSpc>
                <a:spcPct val="150000"/>
              </a:lnSpc>
              <a:spcAft>
                <a:spcPts val="1200"/>
              </a:spcAft>
              <a:buClr>
                <a:srgbClr val="003F4A"/>
              </a:buClr>
              <a:defRPr/>
            </a:pPr>
            <a:endParaRPr lang="en-AU" sz="1400" dirty="0">
              <a:solidFill>
                <a:srgbClr val="004B60"/>
              </a:solidFill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F09520-BFEA-A1AF-6595-13348E5D31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39"/>
          <a:stretch/>
        </p:blipFill>
        <p:spPr bwMode="auto">
          <a:xfrm>
            <a:off x="6889335" y="2963189"/>
            <a:ext cx="2015490" cy="1892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97575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A52BE2A-08C3-4C8E-5053-C5A5F230C9BC}"/>
              </a:ext>
            </a:extLst>
          </p:cNvPr>
          <p:cNvGrpSpPr/>
          <p:nvPr/>
        </p:nvGrpSpPr>
        <p:grpSpPr>
          <a:xfrm>
            <a:off x="0" y="28959"/>
            <a:ext cx="9144000" cy="5114541"/>
            <a:chOff x="0" y="57918"/>
            <a:chExt cx="9144000" cy="508558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6E647F7-81D1-E931-4CC7-E2A407289A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0"/>
            <a:stretch/>
          </p:blipFill>
          <p:spPr>
            <a:xfrm>
              <a:off x="0" y="574317"/>
              <a:ext cx="9144000" cy="456918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C9A4919-0CA9-1131-061E-492E22902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7918"/>
              <a:ext cx="9144000" cy="86061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7CF3C40-6697-02ED-8B7F-65ED1A33D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3194"/>
            <a:stretch/>
          </p:blipFill>
          <p:spPr>
            <a:xfrm>
              <a:off x="206285" y="886430"/>
              <a:ext cx="5691595" cy="54849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C8A39D2-0735-59F7-C31F-85EBCEBB84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3194"/>
            <a:stretch/>
          </p:blipFill>
          <p:spPr>
            <a:xfrm>
              <a:off x="5718539" y="886430"/>
              <a:ext cx="3157401" cy="54849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FE95F6-64C5-D2EA-4413-AC123D3FA981}"/>
              </a:ext>
            </a:extLst>
          </p:cNvPr>
          <p:cNvSpPr txBox="1">
            <a:spLocks/>
          </p:cNvSpPr>
          <p:nvPr/>
        </p:nvSpPr>
        <p:spPr>
          <a:xfrm>
            <a:off x="3564887" y="2679447"/>
            <a:ext cx="2014226" cy="6790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EF7D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520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100271" y="1317022"/>
            <a:ext cx="1301524" cy="13015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085856" y="2711917"/>
            <a:ext cx="1301524" cy="13015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09939" y="2707322"/>
            <a:ext cx="1301524" cy="13015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959033" y="2160177"/>
            <a:ext cx="1584000" cy="1584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004B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4181091" y="2507224"/>
            <a:ext cx="1139884" cy="964297"/>
            <a:chOff x="5598911" y="2308733"/>
            <a:chExt cx="1079834" cy="913497"/>
          </a:xfrm>
        </p:grpSpPr>
        <p:grpSp>
          <p:nvGrpSpPr>
            <p:cNvPr id="3" name="Group 73"/>
            <p:cNvGrpSpPr/>
            <p:nvPr/>
          </p:nvGrpSpPr>
          <p:grpSpPr>
            <a:xfrm>
              <a:off x="5891845" y="2308733"/>
              <a:ext cx="493966" cy="587084"/>
              <a:chOff x="-269491" y="279504"/>
              <a:chExt cx="988244" cy="1174542"/>
            </a:xfrm>
          </p:grpSpPr>
          <p:grpSp>
            <p:nvGrpSpPr>
              <p:cNvPr id="5" name="Group 4"/>
              <p:cNvGrpSpPr>
                <a:grpSpLocks noChangeAspect="1"/>
              </p:cNvGrpSpPr>
              <p:nvPr/>
            </p:nvGrpSpPr>
            <p:grpSpPr bwMode="auto">
              <a:xfrm>
                <a:off x="-153921" y="667446"/>
                <a:ext cx="575614" cy="534916"/>
                <a:chOff x="717" y="625"/>
                <a:chExt cx="99" cy="92"/>
              </a:xfrm>
              <a:solidFill>
                <a:srgbClr val="F7E2CB"/>
              </a:solidFill>
            </p:grpSpPr>
            <p:sp>
              <p:nvSpPr>
                <p:cNvPr id="47" name="Freeform 5"/>
                <p:cNvSpPr>
                  <a:spLocks/>
                </p:cNvSpPr>
                <p:nvPr/>
              </p:nvSpPr>
              <p:spPr bwMode="auto">
                <a:xfrm>
                  <a:off x="717" y="625"/>
                  <a:ext cx="99" cy="92"/>
                </a:xfrm>
                <a:custGeom>
                  <a:avLst/>
                  <a:gdLst>
                    <a:gd name="T0" fmla="*/ 21 w 39"/>
                    <a:gd name="T1" fmla="*/ 0 h 36"/>
                    <a:gd name="T2" fmla="*/ 21 w 39"/>
                    <a:gd name="T3" fmla="*/ 0 h 36"/>
                    <a:gd name="T4" fmla="*/ 19 w 39"/>
                    <a:gd name="T5" fmla="*/ 2 h 36"/>
                    <a:gd name="T6" fmla="*/ 21 w 39"/>
                    <a:gd name="T7" fmla="*/ 4 h 36"/>
                    <a:gd name="T8" fmla="*/ 21 w 39"/>
                    <a:gd name="T9" fmla="*/ 4 h 36"/>
                    <a:gd name="T10" fmla="*/ 35 w 39"/>
                    <a:gd name="T11" fmla="*/ 18 h 36"/>
                    <a:gd name="T12" fmla="*/ 21 w 39"/>
                    <a:gd name="T13" fmla="*/ 32 h 36"/>
                    <a:gd name="T14" fmla="*/ 7 w 39"/>
                    <a:gd name="T15" fmla="*/ 19 h 36"/>
                    <a:gd name="T16" fmla="*/ 10 w 39"/>
                    <a:gd name="T17" fmla="*/ 19 h 36"/>
                    <a:gd name="T18" fmla="*/ 5 w 39"/>
                    <a:gd name="T19" fmla="*/ 11 h 36"/>
                    <a:gd name="T20" fmla="*/ 0 w 39"/>
                    <a:gd name="T21" fmla="*/ 19 h 36"/>
                    <a:gd name="T22" fmla="*/ 3 w 39"/>
                    <a:gd name="T23" fmla="*/ 19 h 36"/>
                    <a:gd name="T24" fmla="*/ 21 w 39"/>
                    <a:gd name="T25" fmla="*/ 36 h 36"/>
                    <a:gd name="T26" fmla="*/ 39 w 39"/>
                    <a:gd name="T27" fmla="*/ 18 h 36"/>
                    <a:gd name="T28" fmla="*/ 21 w 39"/>
                    <a:gd name="T29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9" h="36">
                      <a:moveTo>
                        <a:pt x="21" y="0"/>
                      </a:move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0" y="0"/>
                        <a:pt x="19" y="1"/>
                        <a:pt x="19" y="2"/>
                      </a:cubicBezTo>
                      <a:cubicBezTo>
                        <a:pt x="19" y="3"/>
                        <a:pt x="20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9" y="4"/>
                        <a:pt x="35" y="10"/>
                        <a:pt x="35" y="18"/>
                      </a:cubicBezTo>
                      <a:cubicBezTo>
                        <a:pt x="35" y="26"/>
                        <a:pt x="29" y="32"/>
                        <a:pt x="21" y="32"/>
                      </a:cubicBezTo>
                      <a:cubicBezTo>
                        <a:pt x="13" y="32"/>
                        <a:pt x="7" y="27"/>
                        <a:pt x="7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4" y="29"/>
                        <a:pt x="11" y="36"/>
                        <a:pt x="21" y="36"/>
                      </a:cubicBezTo>
                      <a:cubicBezTo>
                        <a:pt x="31" y="36"/>
                        <a:pt x="39" y="28"/>
                        <a:pt x="39" y="18"/>
                      </a:cubicBezTo>
                      <a:cubicBezTo>
                        <a:pt x="39" y="8"/>
                        <a:pt x="31" y="0"/>
                        <a:pt x="2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6"/>
                <p:cNvSpPr>
                  <a:spLocks/>
                </p:cNvSpPr>
                <p:nvPr/>
              </p:nvSpPr>
              <p:spPr bwMode="auto">
                <a:xfrm>
                  <a:off x="753" y="643"/>
                  <a:ext cx="23" cy="48"/>
                </a:xfrm>
                <a:custGeom>
                  <a:avLst/>
                  <a:gdLst>
                    <a:gd name="T0" fmla="*/ 9 w 9"/>
                    <a:gd name="T1" fmla="*/ 2 h 19"/>
                    <a:gd name="T2" fmla="*/ 7 w 9"/>
                    <a:gd name="T3" fmla="*/ 0 h 19"/>
                    <a:gd name="T4" fmla="*/ 7 w 9"/>
                    <a:gd name="T5" fmla="*/ 0 h 19"/>
                    <a:gd name="T6" fmla="*/ 5 w 9"/>
                    <a:gd name="T7" fmla="*/ 2 h 19"/>
                    <a:gd name="T8" fmla="*/ 5 w 9"/>
                    <a:gd name="T9" fmla="*/ 11 h 19"/>
                    <a:gd name="T10" fmla="*/ 1 w 9"/>
                    <a:gd name="T11" fmla="*/ 16 h 19"/>
                    <a:gd name="T12" fmla="*/ 1 w 9"/>
                    <a:gd name="T13" fmla="*/ 18 h 19"/>
                    <a:gd name="T14" fmla="*/ 3 w 9"/>
                    <a:gd name="T15" fmla="*/ 18 h 19"/>
                    <a:gd name="T16" fmla="*/ 8 w 9"/>
                    <a:gd name="T17" fmla="*/ 13 h 19"/>
                    <a:gd name="T18" fmla="*/ 8 w 9"/>
                    <a:gd name="T19" fmla="*/ 13 h 19"/>
                    <a:gd name="T20" fmla="*/ 9 w 9"/>
                    <a:gd name="T21" fmla="*/ 12 h 19"/>
                    <a:gd name="T22" fmla="*/ 9 w 9"/>
                    <a:gd name="T23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19">
                      <a:moveTo>
                        <a:pt x="9" y="2"/>
                      </a:move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5" y="1"/>
                        <a:pt x="5" y="2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6"/>
                        <a:pt x="0" y="18"/>
                        <a:pt x="1" y="18"/>
                      </a:cubicBezTo>
                      <a:cubicBezTo>
                        <a:pt x="1" y="19"/>
                        <a:pt x="3" y="19"/>
                        <a:pt x="3" y="18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9" y="13"/>
                        <a:pt x="9" y="12"/>
                        <a:pt x="9" y="12"/>
                      </a:cubicBezTo>
                      <a:lnTo>
                        <a:pt x="9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2" name="Freeform 10"/>
              <p:cNvSpPr>
                <a:spLocks noEditPoints="1"/>
              </p:cNvSpPr>
              <p:nvPr/>
            </p:nvSpPr>
            <p:spPr bwMode="auto">
              <a:xfrm>
                <a:off x="-269491" y="279504"/>
                <a:ext cx="988244" cy="1174542"/>
              </a:xfrm>
              <a:custGeom>
                <a:avLst/>
                <a:gdLst>
                  <a:gd name="T0" fmla="*/ 320 w 336"/>
                  <a:gd name="T1" fmla="*/ 0 h 400"/>
                  <a:gd name="T2" fmla="*/ 75 w 336"/>
                  <a:gd name="T3" fmla="*/ 0 h 400"/>
                  <a:gd name="T4" fmla="*/ 0 w 336"/>
                  <a:gd name="T5" fmla="*/ 73 h 400"/>
                  <a:gd name="T6" fmla="*/ 0 w 336"/>
                  <a:gd name="T7" fmla="*/ 384 h 400"/>
                  <a:gd name="T8" fmla="*/ 16 w 336"/>
                  <a:gd name="T9" fmla="*/ 400 h 400"/>
                  <a:gd name="T10" fmla="*/ 269 w 336"/>
                  <a:gd name="T11" fmla="*/ 400 h 400"/>
                  <a:gd name="T12" fmla="*/ 285 w 336"/>
                  <a:gd name="T13" fmla="*/ 384 h 400"/>
                  <a:gd name="T14" fmla="*/ 320 w 336"/>
                  <a:gd name="T15" fmla="*/ 348 h 400"/>
                  <a:gd name="T16" fmla="*/ 336 w 336"/>
                  <a:gd name="T17" fmla="*/ 332 h 400"/>
                  <a:gd name="T18" fmla="*/ 336 w 336"/>
                  <a:gd name="T19" fmla="*/ 16 h 400"/>
                  <a:gd name="T20" fmla="*/ 320 w 336"/>
                  <a:gd name="T21" fmla="*/ 0 h 400"/>
                  <a:gd name="T22" fmla="*/ 24 w 336"/>
                  <a:gd name="T23" fmla="*/ 74 h 400"/>
                  <a:gd name="T24" fmla="*/ 261 w 336"/>
                  <a:gd name="T25" fmla="*/ 74 h 400"/>
                  <a:gd name="T26" fmla="*/ 261 w 336"/>
                  <a:gd name="T27" fmla="*/ 376 h 400"/>
                  <a:gd name="T28" fmla="*/ 24 w 336"/>
                  <a:gd name="T29" fmla="*/ 376 h 400"/>
                  <a:gd name="T30" fmla="*/ 24 w 336"/>
                  <a:gd name="T31" fmla="*/ 74 h 400"/>
                  <a:gd name="T32" fmla="*/ 312 w 336"/>
                  <a:gd name="T33" fmla="*/ 325 h 400"/>
                  <a:gd name="T34" fmla="*/ 303 w 336"/>
                  <a:gd name="T35" fmla="*/ 327 h 400"/>
                  <a:gd name="T36" fmla="*/ 303 w 336"/>
                  <a:gd name="T37" fmla="*/ 41 h 400"/>
                  <a:gd name="T38" fmla="*/ 295 w 336"/>
                  <a:gd name="T39" fmla="*/ 33 h 400"/>
                  <a:gd name="T40" fmla="*/ 67 w 336"/>
                  <a:gd name="T41" fmla="*/ 33 h 400"/>
                  <a:gd name="T42" fmla="*/ 59 w 336"/>
                  <a:gd name="T43" fmla="*/ 41 h 400"/>
                  <a:gd name="T44" fmla="*/ 67 w 336"/>
                  <a:gd name="T45" fmla="*/ 49 h 400"/>
                  <a:gd name="T46" fmla="*/ 287 w 336"/>
                  <a:gd name="T47" fmla="*/ 49 h 400"/>
                  <a:gd name="T48" fmla="*/ 287 w 336"/>
                  <a:gd name="T49" fmla="*/ 336 h 400"/>
                  <a:gd name="T50" fmla="*/ 277 w 336"/>
                  <a:gd name="T51" fmla="*/ 345 h 400"/>
                  <a:gd name="T52" fmla="*/ 277 w 336"/>
                  <a:gd name="T53" fmla="*/ 66 h 400"/>
                  <a:gd name="T54" fmla="*/ 269 w 336"/>
                  <a:gd name="T55" fmla="*/ 59 h 400"/>
                  <a:gd name="T56" fmla="*/ 26 w 336"/>
                  <a:gd name="T57" fmla="*/ 59 h 400"/>
                  <a:gd name="T58" fmla="*/ 75 w 336"/>
                  <a:gd name="T59" fmla="*/ 24 h 400"/>
                  <a:gd name="T60" fmla="*/ 312 w 336"/>
                  <a:gd name="T61" fmla="*/ 24 h 400"/>
                  <a:gd name="T62" fmla="*/ 312 w 336"/>
                  <a:gd name="T63" fmla="*/ 325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6" h="400">
                    <a:moveTo>
                      <a:pt x="320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40" y="0"/>
                      <a:pt x="0" y="31"/>
                      <a:pt x="0" y="73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0" y="393"/>
                      <a:pt x="7" y="400"/>
                      <a:pt x="16" y="400"/>
                    </a:cubicBezTo>
                    <a:cubicBezTo>
                      <a:pt x="16" y="400"/>
                      <a:pt x="250" y="400"/>
                      <a:pt x="269" y="400"/>
                    </a:cubicBezTo>
                    <a:cubicBezTo>
                      <a:pt x="278" y="400"/>
                      <a:pt x="285" y="393"/>
                      <a:pt x="285" y="384"/>
                    </a:cubicBezTo>
                    <a:cubicBezTo>
                      <a:pt x="285" y="370"/>
                      <a:pt x="299" y="348"/>
                      <a:pt x="320" y="348"/>
                    </a:cubicBezTo>
                    <a:cubicBezTo>
                      <a:pt x="329" y="348"/>
                      <a:pt x="336" y="341"/>
                      <a:pt x="336" y="332"/>
                    </a:cubicBezTo>
                    <a:cubicBezTo>
                      <a:pt x="336" y="16"/>
                      <a:pt x="336" y="16"/>
                      <a:pt x="336" y="16"/>
                    </a:cubicBezTo>
                    <a:cubicBezTo>
                      <a:pt x="336" y="7"/>
                      <a:pt x="329" y="0"/>
                      <a:pt x="320" y="0"/>
                    </a:cubicBezTo>
                    <a:close/>
                    <a:moveTo>
                      <a:pt x="24" y="74"/>
                    </a:moveTo>
                    <a:cubicBezTo>
                      <a:pt x="261" y="74"/>
                      <a:pt x="261" y="74"/>
                      <a:pt x="261" y="74"/>
                    </a:cubicBezTo>
                    <a:cubicBezTo>
                      <a:pt x="261" y="376"/>
                      <a:pt x="261" y="376"/>
                      <a:pt x="261" y="376"/>
                    </a:cubicBezTo>
                    <a:cubicBezTo>
                      <a:pt x="222" y="376"/>
                      <a:pt x="61" y="376"/>
                      <a:pt x="24" y="376"/>
                    </a:cubicBezTo>
                    <a:lnTo>
                      <a:pt x="24" y="74"/>
                    </a:lnTo>
                    <a:close/>
                    <a:moveTo>
                      <a:pt x="312" y="325"/>
                    </a:moveTo>
                    <a:cubicBezTo>
                      <a:pt x="309" y="325"/>
                      <a:pt x="306" y="326"/>
                      <a:pt x="303" y="327"/>
                    </a:cubicBezTo>
                    <a:cubicBezTo>
                      <a:pt x="303" y="41"/>
                      <a:pt x="303" y="41"/>
                      <a:pt x="303" y="41"/>
                    </a:cubicBezTo>
                    <a:cubicBezTo>
                      <a:pt x="303" y="37"/>
                      <a:pt x="299" y="33"/>
                      <a:pt x="295" y="33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3" y="33"/>
                      <a:pt x="59" y="37"/>
                      <a:pt x="59" y="41"/>
                    </a:cubicBezTo>
                    <a:cubicBezTo>
                      <a:pt x="59" y="45"/>
                      <a:pt x="63" y="49"/>
                      <a:pt x="67" y="49"/>
                    </a:cubicBezTo>
                    <a:cubicBezTo>
                      <a:pt x="287" y="49"/>
                      <a:pt x="287" y="49"/>
                      <a:pt x="287" y="49"/>
                    </a:cubicBezTo>
                    <a:cubicBezTo>
                      <a:pt x="287" y="336"/>
                      <a:pt x="287" y="336"/>
                      <a:pt x="287" y="336"/>
                    </a:cubicBezTo>
                    <a:cubicBezTo>
                      <a:pt x="283" y="339"/>
                      <a:pt x="280" y="342"/>
                      <a:pt x="277" y="345"/>
                    </a:cubicBezTo>
                    <a:cubicBezTo>
                      <a:pt x="277" y="66"/>
                      <a:pt x="277" y="66"/>
                      <a:pt x="277" y="66"/>
                    </a:cubicBezTo>
                    <a:cubicBezTo>
                      <a:pt x="277" y="62"/>
                      <a:pt x="273" y="59"/>
                      <a:pt x="269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34" y="38"/>
                      <a:pt x="56" y="24"/>
                      <a:pt x="75" y="24"/>
                    </a:cubicBezTo>
                    <a:cubicBezTo>
                      <a:pt x="312" y="24"/>
                      <a:pt x="312" y="24"/>
                      <a:pt x="312" y="24"/>
                    </a:cubicBezTo>
                    <a:lnTo>
                      <a:pt x="312" y="325"/>
                    </a:lnTo>
                    <a:close/>
                  </a:path>
                </a:pathLst>
              </a:custGeom>
              <a:solidFill>
                <a:srgbClr val="F7E2CB"/>
              </a:solidFill>
              <a:ln w="9525"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5598911" y="2991667"/>
              <a:ext cx="1079834" cy="2305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7E2C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ROSTER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4332462" y="873558"/>
            <a:ext cx="910572" cy="1101841"/>
            <a:chOff x="5496986" y="449466"/>
            <a:chExt cx="983739" cy="1190380"/>
          </a:xfrm>
        </p:grpSpPr>
        <p:sp>
          <p:nvSpPr>
            <p:cNvPr id="26" name="TextBox 25"/>
            <p:cNvSpPr txBox="1"/>
            <p:nvPr/>
          </p:nvSpPr>
          <p:spPr>
            <a:xfrm>
              <a:off x="5496986" y="449466"/>
              <a:ext cx="983739" cy="3207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4B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Business</a:t>
              </a:r>
              <a:br>
                <a:rPr kumimoji="0" lang="en-A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4B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A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4B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needs</a:t>
              </a:r>
            </a:p>
          </p:txBody>
        </p:sp>
        <p:sp>
          <p:nvSpPr>
            <p:cNvPr id="80" name="Freeform 14"/>
            <p:cNvSpPr>
              <a:spLocks noEditPoints="1"/>
            </p:cNvSpPr>
            <p:nvPr/>
          </p:nvSpPr>
          <p:spPr bwMode="auto">
            <a:xfrm>
              <a:off x="5719035" y="1270922"/>
              <a:ext cx="460310" cy="368924"/>
            </a:xfrm>
            <a:custGeom>
              <a:avLst/>
              <a:gdLst>
                <a:gd name="T0" fmla="*/ 356 w 400"/>
                <a:gd name="T1" fmla="*/ 48 h 320"/>
                <a:gd name="T2" fmla="*/ 288 w 400"/>
                <a:gd name="T3" fmla="*/ 48 h 320"/>
                <a:gd name="T4" fmla="*/ 254 w 400"/>
                <a:gd name="T5" fmla="*/ 0 h 320"/>
                <a:gd name="T6" fmla="*/ 200 w 400"/>
                <a:gd name="T7" fmla="*/ 0 h 320"/>
                <a:gd name="T8" fmla="*/ 146 w 400"/>
                <a:gd name="T9" fmla="*/ 0 h 320"/>
                <a:gd name="T10" fmla="*/ 112 w 400"/>
                <a:gd name="T11" fmla="*/ 48 h 320"/>
                <a:gd name="T12" fmla="*/ 44 w 400"/>
                <a:gd name="T13" fmla="*/ 48 h 320"/>
                <a:gd name="T14" fmla="*/ 0 w 400"/>
                <a:gd name="T15" fmla="*/ 92 h 320"/>
                <a:gd name="T16" fmla="*/ 0 w 400"/>
                <a:gd name="T17" fmla="*/ 276 h 320"/>
                <a:gd name="T18" fmla="*/ 44 w 400"/>
                <a:gd name="T19" fmla="*/ 320 h 320"/>
                <a:gd name="T20" fmla="*/ 356 w 400"/>
                <a:gd name="T21" fmla="*/ 320 h 320"/>
                <a:gd name="T22" fmla="*/ 400 w 400"/>
                <a:gd name="T23" fmla="*/ 276 h 320"/>
                <a:gd name="T24" fmla="*/ 400 w 400"/>
                <a:gd name="T25" fmla="*/ 92 h 320"/>
                <a:gd name="T26" fmla="*/ 356 w 400"/>
                <a:gd name="T27" fmla="*/ 48 h 320"/>
                <a:gd name="T28" fmla="*/ 176 w 400"/>
                <a:gd name="T29" fmla="*/ 96 h 320"/>
                <a:gd name="T30" fmla="*/ 160 w 400"/>
                <a:gd name="T31" fmla="*/ 96 h 320"/>
                <a:gd name="T32" fmla="*/ 160 w 400"/>
                <a:gd name="T33" fmla="*/ 64 h 320"/>
                <a:gd name="T34" fmla="*/ 176 w 400"/>
                <a:gd name="T35" fmla="*/ 64 h 320"/>
                <a:gd name="T36" fmla="*/ 176 w 400"/>
                <a:gd name="T37" fmla="*/ 96 h 320"/>
                <a:gd name="T38" fmla="*/ 208 w 400"/>
                <a:gd name="T39" fmla="*/ 96 h 320"/>
                <a:gd name="T40" fmla="*/ 192 w 400"/>
                <a:gd name="T41" fmla="*/ 96 h 320"/>
                <a:gd name="T42" fmla="*/ 192 w 400"/>
                <a:gd name="T43" fmla="*/ 64 h 320"/>
                <a:gd name="T44" fmla="*/ 208 w 400"/>
                <a:gd name="T45" fmla="*/ 64 h 320"/>
                <a:gd name="T46" fmla="*/ 208 w 400"/>
                <a:gd name="T47" fmla="*/ 96 h 320"/>
                <a:gd name="T48" fmla="*/ 240 w 400"/>
                <a:gd name="T49" fmla="*/ 96 h 320"/>
                <a:gd name="T50" fmla="*/ 224 w 400"/>
                <a:gd name="T51" fmla="*/ 96 h 320"/>
                <a:gd name="T52" fmla="*/ 224 w 400"/>
                <a:gd name="T53" fmla="*/ 64 h 320"/>
                <a:gd name="T54" fmla="*/ 240 w 400"/>
                <a:gd name="T55" fmla="*/ 64 h 320"/>
                <a:gd name="T56" fmla="*/ 240 w 400"/>
                <a:gd name="T57" fmla="*/ 96 h 320"/>
                <a:gd name="T58" fmla="*/ 142 w 400"/>
                <a:gd name="T59" fmla="*/ 48 h 320"/>
                <a:gd name="T60" fmla="*/ 158 w 400"/>
                <a:gd name="T61" fmla="*/ 24 h 320"/>
                <a:gd name="T62" fmla="*/ 200 w 400"/>
                <a:gd name="T63" fmla="*/ 24 h 320"/>
                <a:gd name="T64" fmla="*/ 242 w 400"/>
                <a:gd name="T65" fmla="*/ 24 h 320"/>
                <a:gd name="T66" fmla="*/ 258 w 400"/>
                <a:gd name="T67" fmla="*/ 48 h 320"/>
                <a:gd name="T68" fmla="*/ 142 w 400"/>
                <a:gd name="T69" fmla="*/ 4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20">
                  <a:moveTo>
                    <a:pt x="356" y="48"/>
                  </a:moveTo>
                  <a:cubicBezTo>
                    <a:pt x="288" y="48"/>
                    <a:pt x="288" y="48"/>
                    <a:pt x="288" y="48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20" y="48"/>
                    <a:pt x="0" y="68"/>
                    <a:pt x="0" y="92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0"/>
                    <a:pt x="20" y="320"/>
                    <a:pt x="44" y="320"/>
                  </a:cubicBezTo>
                  <a:cubicBezTo>
                    <a:pt x="356" y="320"/>
                    <a:pt x="356" y="320"/>
                    <a:pt x="356" y="320"/>
                  </a:cubicBezTo>
                  <a:cubicBezTo>
                    <a:pt x="380" y="320"/>
                    <a:pt x="400" y="300"/>
                    <a:pt x="400" y="276"/>
                  </a:cubicBezTo>
                  <a:cubicBezTo>
                    <a:pt x="400" y="92"/>
                    <a:pt x="400" y="92"/>
                    <a:pt x="400" y="92"/>
                  </a:cubicBezTo>
                  <a:cubicBezTo>
                    <a:pt x="400" y="68"/>
                    <a:pt x="380" y="48"/>
                    <a:pt x="356" y="48"/>
                  </a:cubicBezTo>
                  <a:close/>
                  <a:moveTo>
                    <a:pt x="176" y="96"/>
                  </a:moveTo>
                  <a:cubicBezTo>
                    <a:pt x="160" y="96"/>
                    <a:pt x="160" y="96"/>
                    <a:pt x="160" y="96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76" y="64"/>
                    <a:pt x="176" y="64"/>
                    <a:pt x="176" y="64"/>
                  </a:cubicBezTo>
                  <a:lnTo>
                    <a:pt x="176" y="96"/>
                  </a:lnTo>
                  <a:close/>
                  <a:moveTo>
                    <a:pt x="208" y="96"/>
                  </a:moveTo>
                  <a:cubicBezTo>
                    <a:pt x="192" y="96"/>
                    <a:pt x="192" y="96"/>
                    <a:pt x="192" y="96"/>
                  </a:cubicBezTo>
                  <a:cubicBezTo>
                    <a:pt x="192" y="64"/>
                    <a:pt x="192" y="64"/>
                    <a:pt x="192" y="64"/>
                  </a:cubicBezTo>
                  <a:cubicBezTo>
                    <a:pt x="208" y="64"/>
                    <a:pt x="208" y="64"/>
                    <a:pt x="208" y="64"/>
                  </a:cubicBezTo>
                  <a:lnTo>
                    <a:pt x="208" y="96"/>
                  </a:lnTo>
                  <a:close/>
                  <a:moveTo>
                    <a:pt x="240" y="96"/>
                  </a:moveTo>
                  <a:cubicBezTo>
                    <a:pt x="224" y="96"/>
                    <a:pt x="224" y="96"/>
                    <a:pt x="224" y="96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40" y="64"/>
                    <a:pt x="240" y="64"/>
                    <a:pt x="240" y="64"/>
                  </a:cubicBezTo>
                  <a:lnTo>
                    <a:pt x="240" y="96"/>
                  </a:lnTo>
                  <a:close/>
                  <a:moveTo>
                    <a:pt x="142" y="48"/>
                  </a:moveTo>
                  <a:cubicBezTo>
                    <a:pt x="158" y="24"/>
                    <a:pt x="158" y="24"/>
                    <a:pt x="158" y="24"/>
                  </a:cubicBezTo>
                  <a:cubicBezTo>
                    <a:pt x="200" y="24"/>
                    <a:pt x="200" y="24"/>
                    <a:pt x="200" y="24"/>
                  </a:cubicBezTo>
                  <a:cubicBezTo>
                    <a:pt x="242" y="24"/>
                    <a:pt x="242" y="24"/>
                    <a:pt x="242" y="24"/>
                  </a:cubicBezTo>
                  <a:cubicBezTo>
                    <a:pt x="258" y="48"/>
                    <a:pt x="258" y="48"/>
                    <a:pt x="258" y="48"/>
                  </a:cubicBezTo>
                  <a:lnTo>
                    <a:pt x="142" y="48"/>
                  </a:lnTo>
                  <a:close/>
                </a:path>
              </a:pathLst>
            </a:custGeom>
            <a:solidFill>
              <a:srgbClr val="BFD2D7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Group 8"/>
          <p:cNvGrpSpPr/>
          <p:nvPr/>
        </p:nvGrpSpPr>
        <p:grpSpPr>
          <a:xfrm>
            <a:off x="2117986" y="3216367"/>
            <a:ext cx="1786980" cy="414603"/>
            <a:chOff x="3817411" y="2867521"/>
            <a:chExt cx="1348463" cy="312861"/>
          </a:xfrm>
        </p:grpSpPr>
        <p:sp>
          <p:nvSpPr>
            <p:cNvPr id="27" name="TextBox 26"/>
            <p:cNvSpPr txBox="1"/>
            <p:nvPr/>
          </p:nvSpPr>
          <p:spPr>
            <a:xfrm>
              <a:off x="3817411" y="2900398"/>
              <a:ext cx="759994" cy="27998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4B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Employee needs</a:t>
              </a:r>
            </a:p>
          </p:txBody>
        </p:sp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4890647" y="2867521"/>
              <a:ext cx="275227" cy="281375"/>
              <a:chOff x="4695" y="126"/>
              <a:chExt cx="582" cy="595"/>
            </a:xfrm>
            <a:solidFill>
              <a:srgbClr val="BFD2D7">
                <a:alpha val="75000"/>
              </a:srgbClr>
            </a:solidFill>
          </p:grpSpPr>
          <p:sp>
            <p:nvSpPr>
              <p:cNvPr id="43" name="Oval 5"/>
              <p:cNvSpPr>
                <a:spLocks noChangeArrowheads="1"/>
              </p:cNvSpPr>
              <p:nvPr/>
            </p:nvSpPr>
            <p:spPr bwMode="auto">
              <a:xfrm>
                <a:off x="4750" y="126"/>
                <a:ext cx="135" cy="13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500" b="0" i="0" u="none" strike="noStrike" kern="1200" cap="none" spc="0" normalizeH="0" baseline="0" noProof="0">
                  <a:ln>
                    <a:noFill/>
                  </a:ln>
                  <a:solidFill>
                    <a:srgbClr val="004B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Oval 6"/>
              <p:cNvSpPr>
                <a:spLocks noChangeArrowheads="1"/>
              </p:cNvSpPr>
              <p:nvPr/>
            </p:nvSpPr>
            <p:spPr bwMode="auto">
              <a:xfrm>
                <a:off x="4916" y="126"/>
                <a:ext cx="135" cy="13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500" b="0" i="0" u="none" strike="noStrike" kern="1200" cap="none" spc="0" normalizeH="0" baseline="0" noProof="0">
                  <a:ln>
                    <a:noFill/>
                  </a:ln>
                  <a:solidFill>
                    <a:srgbClr val="004B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Oval 7"/>
              <p:cNvSpPr>
                <a:spLocks noChangeArrowheads="1"/>
              </p:cNvSpPr>
              <p:nvPr/>
            </p:nvSpPr>
            <p:spPr bwMode="auto">
              <a:xfrm>
                <a:off x="5082" y="126"/>
                <a:ext cx="133" cy="13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500" b="0" i="0" u="none" strike="noStrike" kern="1200" cap="none" spc="0" normalizeH="0" baseline="0" noProof="0">
                  <a:ln>
                    <a:noFill/>
                  </a:ln>
                  <a:solidFill>
                    <a:srgbClr val="004B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eform 8"/>
              <p:cNvSpPr>
                <a:spLocks/>
              </p:cNvSpPr>
              <p:nvPr/>
            </p:nvSpPr>
            <p:spPr bwMode="auto">
              <a:xfrm>
                <a:off x="4858" y="283"/>
                <a:ext cx="251" cy="438"/>
              </a:xfrm>
              <a:custGeom>
                <a:avLst/>
                <a:gdLst>
                  <a:gd name="T0" fmla="*/ 138 w 156"/>
                  <a:gd name="T1" fmla="*/ 0 h 272"/>
                  <a:gd name="T2" fmla="*/ 19 w 156"/>
                  <a:gd name="T3" fmla="*/ 0 h 272"/>
                  <a:gd name="T4" fmla="*/ 0 w 156"/>
                  <a:gd name="T5" fmla="*/ 19 h 272"/>
                  <a:gd name="T6" fmla="*/ 0 w 156"/>
                  <a:gd name="T7" fmla="*/ 124 h 272"/>
                  <a:gd name="T8" fmla="*/ 19 w 156"/>
                  <a:gd name="T9" fmla="*/ 142 h 272"/>
                  <a:gd name="T10" fmla="*/ 25 w 156"/>
                  <a:gd name="T11" fmla="*/ 142 h 272"/>
                  <a:gd name="T12" fmla="*/ 25 w 156"/>
                  <a:gd name="T13" fmla="*/ 272 h 272"/>
                  <a:gd name="T14" fmla="*/ 130 w 156"/>
                  <a:gd name="T15" fmla="*/ 272 h 272"/>
                  <a:gd name="T16" fmla="*/ 130 w 156"/>
                  <a:gd name="T17" fmla="*/ 142 h 272"/>
                  <a:gd name="T18" fmla="*/ 138 w 156"/>
                  <a:gd name="T19" fmla="*/ 142 h 272"/>
                  <a:gd name="T20" fmla="*/ 156 w 156"/>
                  <a:gd name="T21" fmla="*/ 124 h 272"/>
                  <a:gd name="T22" fmla="*/ 156 w 156"/>
                  <a:gd name="T23" fmla="*/ 19 h 272"/>
                  <a:gd name="T24" fmla="*/ 138 w 156"/>
                  <a:gd name="T25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272">
                    <a:moveTo>
                      <a:pt x="138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34"/>
                      <a:pt x="9" y="142"/>
                      <a:pt x="19" y="142"/>
                    </a:cubicBezTo>
                    <a:cubicBezTo>
                      <a:pt x="25" y="142"/>
                      <a:pt x="25" y="142"/>
                      <a:pt x="25" y="142"/>
                    </a:cubicBezTo>
                    <a:cubicBezTo>
                      <a:pt x="25" y="272"/>
                      <a:pt x="25" y="272"/>
                      <a:pt x="25" y="272"/>
                    </a:cubicBezTo>
                    <a:cubicBezTo>
                      <a:pt x="130" y="272"/>
                      <a:pt x="130" y="272"/>
                      <a:pt x="130" y="272"/>
                    </a:cubicBezTo>
                    <a:cubicBezTo>
                      <a:pt x="130" y="142"/>
                      <a:pt x="130" y="142"/>
                      <a:pt x="130" y="142"/>
                    </a:cubicBezTo>
                    <a:cubicBezTo>
                      <a:pt x="138" y="142"/>
                      <a:pt x="138" y="142"/>
                      <a:pt x="138" y="142"/>
                    </a:cubicBezTo>
                    <a:cubicBezTo>
                      <a:pt x="148" y="142"/>
                      <a:pt x="156" y="134"/>
                      <a:pt x="156" y="124"/>
                    </a:cubicBezTo>
                    <a:cubicBezTo>
                      <a:pt x="156" y="19"/>
                      <a:pt x="156" y="19"/>
                      <a:pt x="156" y="19"/>
                    </a:cubicBezTo>
                    <a:cubicBezTo>
                      <a:pt x="156" y="8"/>
                      <a:pt x="148" y="0"/>
                      <a:pt x="1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500" b="0" i="0" u="none" strike="noStrike" kern="1200" cap="none" spc="0" normalizeH="0" baseline="0" noProof="0">
                  <a:ln>
                    <a:noFill/>
                  </a:ln>
                  <a:solidFill>
                    <a:srgbClr val="004B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eform 9"/>
              <p:cNvSpPr>
                <a:spLocks/>
              </p:cNvSpPr>
              <p:nvPr/>
            </p:nvSpPr>
            <p:spPr bwMode="auto">
              <a:xfrm>
                <a:off x="4695" y="283"/>
                <a:ext cx="161" cy="438"/>
              </a:xfrm>
              <a:custGeom>
                <a:avLst/>
                <a:gdLst>
                  <a:gd name="T0" fmla="*/ 75 w 100"/>
                  <a:gd name="T1" fmla="*/ 124 h 272"/>
                  <a:gd name="T2" fmla="*/ 75 w 100"/>
                  <a:gd name="T3" fmla="*/ 19 h 272"/>
                  <a:gd name="T4" fmla="*/ 80 w 100"/>
                  <a:gd name="T5" fmla="*/ 0 h 272"/>
                  <a:gd name="T6" fmla="*/ 18 w 100"/>
                  <a:gd name="T7" fmla="*/ 0 h 272"/>
                  <a:gd name="T8" fmla="*/ 0 w 100"/>
                  <a:gd name="T9" fmla="*/ 19 h 272"/>
                  <a:gd name="T10" fmla="*/ 0 w 100"/>
                  <a:gd name="T11" fmla="*/ 124 h 272"/>
                  <a:gd name="T12" fmla="*/ 18 w 100"/>
                  <a:gd name="T13" fmla="*/ 142 h 272"/>
                  <a:gd name="T14" fmla="*/ 24 w 100"/>
                  <a:gd name="T15" fmla="*/ 142 h 272"/>
                  <a:gd name="T16" fmla="*/ 24 w 100"/>
                  <a:gd name="T17" fmla="*/ 272 h 272"/>
                  <a:gd name="T18" fmla="*/ 100 w 100"/>
                  <a:gd name="T19" fmla="*/ 272 h 272"/>
                  <a:gd name="T20" fmla="*/ 100 w 100"/>
                  <a:gd name="T21" fmla="*/ 163 h 272"/>
                  <a:gd name="T22" fmla="*/ 75 w 100"/>
                  <a:gd name="T23" fmla="*/ 124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" h="272">
                    <a:moveTo>
                      <a:pt x="75" y="124"/>
                    </a:move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12"/>
                      <a:pt x="77" y="6"/>
                      <a:pt x="80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34"/>
                      <a:pt x="8" y="142"/>
                      <a:pt x="18" y="142"/>
                    </a:cubicBezTo>
                    <a:cubicBezTo>
                      <a:pt x="24" y="142"/>
                      <a:pt x="24" y="142"/>
                      <a:pt x="24" y="142"/>
                    </a:cubicBezTo>
                    <a:cubicBezTo>
                      <a:pt x="24" y="272"/>
                      <a:pt x="24" y="272"/>
                      <a:pt x="24" y="272"/>
                    </a:cubicBezTo>
                    <a:cubicBezTo>
                      <a:pt x="100" y="272"/>
                      <a:pt x="100" y="272"/>
                      <a:pt x="100" y="272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85" y="156"/>
                      <a:pt x="75" y="141"/>
                      <a:pt x="75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500" b="0" i="0" u="none" strike="noStrike" kern="1200" cap="none" spc="0" normalizeH="0" baseline="0" noProof="0">
                  <a:ln>
                    <a:noFill/>
                  </a:ln>
                  <a:solidFill>
                    <a:srgbClr val="004B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>
                <a:off x="5109" y="283"/>
                <a:ext cx="168" cy="438"/>
              </a:xfrm>
              <a:custGeom>
                <a:avLst/>
                <a:gdLst>
                  <a:gd name="T0" fmla="*/ 85 w 104"/>
                  <a:gd name="T1" fmla="*/ 0 h 272"/>
                  <a:gd name="T2" fmla="*/ 22 w 104"/>
                  <a:gd name="T3" fmla="*/ 0 h 272"/>
                  <a:gd name="T4" fmla="*/ 26 w 104"/>
                  <a:gd name="T5" fmla="*/ 19 h 272"/>
                  <a:gd name="T6" fmla="*/ 26 w 104"/>
                  <a:gd name="T7" fmla="*/ 124 h 272"/>
                  <a:gd name="T8" fmla="*/ 0 w 104"/>
                  <a:gd name="T9" fmla="*/ 164 h 272"/>
                  <a:gd name="T10" fmla="*/ 0 w 104"/>
                  <a:gd name="T11" fmla="*/ 272 h 272"/>
                  <a:gd name="T12" fmla="*/ 78 w 104"/>
                  <a:gd name="T13" fmla="*/ 272 h 272"/>
                  <a:gd name="T14" fmla="*/ 78 w 104"/>
                  <a:gd name="T15" fmla="*/ 142 h 272"/>
                  <a:gd name="T16" fmla="*/ 85 w 104"/>
                  <a:gd name="T17" fmla="*/ 142 h 272"/>
                  <a:gd name="T18" fmla="*/ 104 w 104"/>
                  <a:gd name="T19" fmla="*/ 124 h 272"/>
                  <a:gd name="T20" fmla="*/ 104 w 104"/>
                  <a:gd name="T21" fmla="*/ 19 h 272"/>
                  <a:gd name="T22" fmla="*/ 85 w 104"/>
                  <a:gd name="T23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4" h="272">
                    <a:moveTo>
                      <a:pt x="85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5" y="6"/>
                      <a:pt x="26" y="12"/>
                      <a:pt x="26" y="19"/>
                    </a:cubicBezTo>
                    <a:cubicBezTo>
                      <a:pt x="26" y="124"/>
                      <a:pt x="26" y="124"/>
                      <a:pt x="26" y="124"/>
                    </a:cubicBezTo>
                    <a:cubicBezTo>
                      <a:pt x="26" y="142"/>
                      <a:pt x="16" y="157"/>
                      <a:pt x="0" y="164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78" y="272"/>
                      <a:pt x="78" y="272"/>
                      <a:pt x="78" y="272"/>
                    </a:cubicBezTo>
                    <a:cubicBezTo>
                      <a:pt x="78" y="142"/>
                      <a:pt x="78" y="142"/>
                      <a:pt x="78" y="142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96" y="142"/>
                      <a:pt x="104" y="134"/>
                      <a:pt x="104" y="124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4" y="8"/>
                      <a:pt x="96" y="0"/>
                      <a:pt x="8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500" b="0" i="0" u="none" strike="noStrike" kern="1200" cap="none" spc="0" normalizeH="0" baseline="0" noProof="0">
                  <a:ln>
                    <a:noFill/>
                  </a:ln>
                  <a:solidFill>
                    <a:srgbClr val="004B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5598434" y="3176717"/>
            <a:ext cx="2134118" cy="454253"/>
            <a:chOff x="6961230" y="2949858"/>
            <a:chExt cx="2134118" cy="454253"/>
          </a:xfrm>
        </p:grpSpPr>
        <p:sp>
          <p:nvSpPr>
            <p:cNvPr id="28" name="TextBox 27"/>
            <p:cNvSpPr txBox="1"/>
            <p:nvPr/>
          </p:nvSpPr>
          <p:spPr>
            <a:xfrm>
              <a:off x="7872772" y="2949858"/>
              <a:ext cx="1222576" cy="45425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4B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Health and </a:t>
              </a:r>
              <a:br>
                <a:rPr kumimoji="0" lang="en-A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4B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A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4B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safety needs</a:t>
              </a:r>
            </a:p>
          </p:txBody>
        </p:sp>
        <p:sp>
          <p:nvSpPr>
            <p:cNvPr id="52" name="Freeform 5"/>
            <p:cNvSpPr>
              <a:spLocks noEditPoints="1"/>
            </p:cNvSpPr>
            <p:nvPr/>
          </p:nvSpPr>
          <p:spPr bwMode="auto">
            <a:xfrm>
              <a:off x="6961230" y="2967038"/>
              <a:ext cx="436912" cy="436912"/>
            </a:xfrm>
            <a:custGeom>
              <a:avLst/>
              <a:gdLst>
                <a:gd name="T0" fmla="*/ 242 w 400"/>
                <a:gd name="T1" fmla="*/ 41 h 400"/>
                <a:gd name="T2" fmla="*/ 213 w 400"/>
                <a:gd name="T3" fmla="*/ 54 h 400"/>
                <a:gd name="T4" fmla="*/ 200 w 400"/>
                <a:gd name="T5" fmla="*/ 0 h 400"/>
                <a:gd name="T6" fmla="*/ 187 w 400"/>
                <a:gd name="T7" fmla="*/ 54 h 400"/>
                <a:gd name="T8" fmla="*/ 158 w 400"/>
                <a:gd name="T9" fmla="*/ 41 h 400"/>
                <a:gd name="T10" fmla="*/ 0 w 400"/>
                <a:gd name="T11" fmla="*/ 91 h 400"/>
                <a:gd name="T12" fmla="*/ 91 w 400"/>
                <a:gd name="T13" fmla="*/ 118 h 400"/>
                <a:gd name="T14" fmla="*/ 166 w 400"/>
                <a:gd name="T15" fmla="*/ 121 h 400"/>
                <a:gd name="T16" fmla="*/ 189 w 400"/>
                <a:gd name="T17" fmla="*/ 195 h 400"/>
                <a:gd name="T18" fmla="*/ 143 w 400"/>
                <a:gd name="T19" fmla="*/ 184 h 400"/>
                <a:gd name="T20" fmla="*/ 98 w 400"/>
                <a:gd name="T21" fmla="*/ 164 h 400"/>
                <a:gd name="T22" fmla="*/ 135 w 400"/>
                <a:gd name="T23" fmla="*/ 159 h 400"/>
                <a:gd name="T24" fmla="*/ 175 w 400"/>
                <a:gd name="T25" fmla="*/ 148 h 400"/>
                <a:gd name="T26" fmla="*/ 162 w 400"/>
                <a:gd name="T27" fmla="*/ 138 h 400"/>
                <a:gd name="T28" fmla="*/ 62 w 400"/>
                <a:gd name="T29" fmla="*/ 165 h 400"/>
                <a:gd name="T30" fmla="*/ 160 w 400"/>
                <a:gd name="T31" fmla="*/ 213 h 400"/>
                <a:gd name="T32" fmla="*/ 179 w 400"/>
                <a:gd name="T33" fmla="*/ 300 h 400"/>
                <a:gd name="T34" fmla="*/ 183 w 400"/>
                <a:gd name="T35" fmla="*/ 400 h 400"/>
                <a:gd name="T36" fmla="*/ 184 w 400"/>
                <a:gd name="T37" fmla="*/ 400 h 400"/>
                <a:gd name="T38" fmla="*/ 190 w 400"/>
                <a:gd name="T39" fmla="*/ 318 h 400"/>
                <a:gd name="T40" fmla="*/ 191 w 400"/>
                <a:gd name="T41" fmla="*/ 374 h 400"/>
                <a:gd name="T42" fmla="*/ 208 w 400"/>
                <a:gd name="T43" fmla="*/ 374 h 400"/>
                <a:gd name="T44" fmla="*/ 209 w 400"/>
                <a:gd name="T45" fmla="*/ 319 h 400"/>
                <a:gd name="T46" fmla="*/ 214 w 400"/>
                <a:gd name="T47" fmla="*/ 400 h 400"/>
                <a:gd name="T48" fmla="*/ 214 w 400"/>
                <a:gd name="T49" fmla="*/ 400 h 400"/>
                <a:gd name="T50" fmla="*/ 219 w 400"/>
                <a:gd name="T51" fmla="*/ 300 h 400"/>
                <a:gd name="T52" fmla="*/ 238 w 400"/>
                <a:gd name="T53" fmla="*/ 213 h 400"/>
                <a:gd name="T54" fmla="*/ 335 w 400"/>
                <a:gd name="T55" fmla="*/ 165 h 400"/>
                <a:gd name="T56" fmla="*/ 235 w 400"/>
                <a:gd name="T57" fmla="*/ 138 h 400"/>
                <a:gd name="T58" fmla="*/ 223 w 400"/>
                <a:gd name="T59" fmla="*/ 148 h 400"/>
                <a:gd name="T60" fmla="*/ 263 w 400"/>
                <a:gd name="T61" fmla="*/ 159 h 400"/>
                <a:gd name="T62" fmla="*/ 300 w 400"/>
                <a:gd name="T63" fmla="*/ 164 h 400"/>
                <a:gd name="T64" fmla="*/ 254 w 400"/>
                <a:gd name="T65" fmla="*/ 184 h 400"/>
                <a:gd name="T66" fmla="*/ 211 w 400"/>
                <a:gd name="T67" fmla="*/ 195 h 400"/>
                <a:gd name="T68" fmla="*/ 234 w 400"/>
                <a:gd name="T69" fmla="*/ 121 h 400"/>
                <a:gd name="T70" fmla="*/ 309 w 400"/>
                <a:gd name="T71" fmla="*/ 118 h 400"/>
                <a:gd name="T72" fmla="*/ 400 w 400"/>
                <a:gd name="T73" fmla="*/ 91 h 400"/>
                <a:gd name="T74" fmla="*/ 173 w 400"/>
                <a:gd name="T75" fmla="*/ 271 h 400"/>
                <a:gd name="T76" fmla="*/ 189 w 400"/>
                <a:gd name="T77" fmla="*/ 225 h 400"/>
                <a:gd name="T78" fmla="*/ 173 w 400"/>
                <a:gd name="T79" fmla="*/ 271 h 400"/>
                <a:gd name="T80" fmla="*/ 224 w 400"/>
                <a:gd name="T81" fmla="*/ 271 h 400"/>
                <a:gd name="T82" fmla="*/ 210 w 400"/>
                <a:gd name="T83" fmla="*/ 22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0" h="400">
                  <a:moveTo>
                    <a:pt x="276" y="26"/>
                  </a:moveTo>
                  <a:cubicBezTo>
                    <a:pt x="264" y="16"/>
                    <a:pt x="255" y="18"/>
                    <a:pt x="242" y="41"/>
                  </a:cubicBezTo>
                  <a:cubicBezTo>
                    <a:pt x="234" y="56"/>
                    <a:pt x="221" y="58"/>
                    <a:pt x="212" y="57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22" y="49"/>
                    <a:pt x="229" y="40"/>
                    <a:pt x="229" y="29"/>
                  </a:cubicBezTo>
                  <a:cubicBezTo>
                    <a:pt x="229" y="13"/>
                    <a:pt x="216" y="0"/>
                    <a:pt x="200" y="0"/>
                  </a:cubicBezTo>
                  <a:cubicBezTo>
                    <a:pt x="184" y="0"/>
                    <a:pt x="171" y="13"/>
                    <a:pt x="171" y="29"/>
                  </a:cubicBezTo>
                  <a:cubicBezTo>
                    <a:pt x="171" y="40"/>
                    <a:pt x="178" y="49"/>
                    <a:pt x="187" y="54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79" y="58"/>
                    <a:pt x="166" y="56"/>
                    <a:pt x="158" y="41"/>
                  </a:cubicBezTo>
                  <a:cubicBezTo>
                    <a:pt x="145" y="18"/>
                    <a:pt x="136" y="16"/>
                    <a:pt x="124" y="26"/>
                  </a:cubicBezTo>
                  <a:cubicBezTo>
                    <a:pt x="111" y="37"/>
                    <a:pt x="61" y="96"/>
                    <a:pt x="0" y="91"/>
                  </a:cubicBezTo>
                  <a:cubicBezTo>
                    <a:pt x="0" y="91"/>
                    <a:pt x="12" y="118"/>
                    <a:pt x="45" y="112"/>
                  </a:cubicBezTo>
                  <a:cubicBezTo>
                    <a:pt x="45" y="112"/>
                    <a:pt x="63" y="130"/>
                    <a:pt x="91" y="118"/>
                  </a:cubicBezTo>
                  <a:cubicBezTo>
                    <a:pt x="91" y="118"/>
                    <a:pt x="106" y="131"/>
                    <a:pt x="130" y="119"/>
                  </a:cubicBezTo>
                  <a:cubicBezTo>
                    <a:pt x="130" y="119"/>
                    <a:pt x="147" y="132"/>
                    <a:pt x="166" y="121"/>
                  </a:cubicBezTo>
                  <a:cubicBezTo>
                    <a:pt x="166" y="121"/>
                    <a:pt x="177" y="128"/>
                    <a:pt x="188" y="126"/>
                  </a:cubicBezTo>
                  <a:cubicBezTo>
                    <a:pt x="189" y="195"/>
                    <a:pt x="189" y="195"/>
                    <a:pt x="189" y="195"/>
                  </a:cubicBezTo>
                  <a:cubicBezTo>
                    <a:pt x="188" y="195"/>
                    <a:pt x="187" y="195"/>
                    <a:pt x="185" y="195"/>
                  </a:cubicBezTo>
                  <a:cubicBezTo>
                    <a:pt x="185" y="195"/>
                    <a:pt x="165" y="190"/>
                    <a:pt x="143" y="184"/>
                  </a:cubicBezTo>
                  <a:cubicBezTo>
                    <a:pt x="122" y="179"/>
                    <a:pt x="100" y="170"/>
                    <a:pt x="96" y="165"/>
                  </a:cubicBezTo>
                  <a:cubicBezTo>
                    <a:pt x="96" y="165"/>
                    <a:pt x="97" y="165"/>
                    <a:pt x="98" y="164"/>
                  </a:cubicBezTo>
                  <a:cubicBezTo>
                    <a:pt x="99" y="163"/>
                    <a:pt x="103" y="162"/>
                    <a:pt x="106" y="162"/>
                  </a:cubicBezTo>
                  <a:cubicBezTo>
                    <a:pt x="114" y="160"/>
                    <a:pt x="124" y="159"/>
                    <a:pt x="135" y="159"/>
                  </a:cubicBezTo>
                  <a:cubicBezTo>
                    <a:pt x="155" y="158"/>
                    <a:pt x="159" y="159"/>
                    <a:pt x="159" y="159"/>
                  </a:cubicBezTo>
                  <a:cubicBezTo>
                    <a:pt x="159" y="158"/>
                    <a:pt x="171" y="161"/>
                    <a:pt x="175" y="148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74" y="139"/>
                    <a:pt x="168" y="139"/>
                    <a:pt x="162" y="138"/>
                  </a:cubicBezTo>
                  <a:cubicBezTo>
                    <a:pt x="154" y="137"/>
                    <a:pt x="158" y="137"/>
                    <a:pt x="147" y="137"/>
                  </a:cubicBezTo>
                  <a:cubicBezTo>
                    <a:pt x="128" y="139"/>
                    <a:pt x="70" y="134"/>
                    <a:pt x="62" y="165"/>
                  </a:cubicBezTo>
                  <a:cubicBezTo>
                    <a:pt x="62" y="165"/>
                    <a:pt x="62" y="166"/>
                    <a:pt x="62" y="167"/>
                  </a:cubicBezTo>
                  <a:cubicBezTo>
                    <a:pt x="64" y="193"/>
                    <a:pt x="120" y="205"/>
                    <a:pt x="160" y="213"/>
                  </a:cubicBezTo>
                  <a:cubicBezTo>
                    <a:pt x="146" y="222"/>
                    <a:pt x="139" y="234"/>
                    <a:pt x="136" y="250"/>
                  </a:cubicBezTo>
                  <a:cubicBezTo>
                    <a:pt x="135" y="267"/>
                    <a:pt x="148" y="283"/>
                    <a:pt x="179" y="300"/>
                  </a:cubicBezTo>
                  <a:cubicBezTo>
                    <a:pt x="155" y="317"/>
                    <a:pt x="140" y="333"/>
                    <a:pt x="141" y="351"/>
                  </a:cubicBezTo>
                  <a:cubicBezTo>
                    <a:pt x="143" y="367"/>
                    <a:pt x="157" y="387"/>
                    <a:pt x="183" y="400"/>
                  </a:cubicBezTo>
                  <a:cubicBezTo>
                    <a:pt x="184" y="400"/>
                    <a:pt x="184" y="400"/>
                    <a:pt x="184" y="400"/>
                  </a:cubicBezTo>
                  <a:cubicBezTo>
                    <a:pt x="184" y="400"/>
                    <a:pt x="184" y="400"/>
                    <a:pt x="184" y="400"/>
                  </a:cubicBezTo>
                  <a:cubicBezTo>
                    <a:pt x="184" y="400"/>
                    <a:pt x="165" y="372"/>
                    <a:pt x="164" y="356"/>
                  </a:cubicBezTo>
                  <a:cubicBezTo>
                    <a:pt x="163" y="347"/>
                    <a:pt x="168" y="334"/>
                    <a:pt x="190" y="318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1" y="379"/>
                    <a:pt x="195" y="383"/>
                    <a:pt x="200" y="383"/>
                  </a:cubicBezTo>
                  <a:cubicBezTo>
                    <a:pt x="204" y="383"/>
                    <a:pt x="208" y="379"/>
                    <a:pt x="208" y="374"/>
                  </a:cubicBezTo>
                  <a:cubicBezTo>
                    <a:pt x="208" y="374"/>
                    <a:pt x="208" y="374"/>
                    <a:pt x="208" y="374"/>
                  </a:cubicBezTo>
                  <a:cubicBezTo>
                    <a:pt x="209" y="319"/>
                    <a:pt x="209" y="319"/>
                    <a:pt x="209" y="319"/>
                  </a:cubicBezTo>
                  <a:cubicBezTo>
                    <a:pt x="230" y="334"/>
                    <a:pt x="235" y="347"/>
                    <a:pt x="233" y="356"/>
                  </a:cubicBezTo>
                  <a:cubicBezTo>
                    <a:pt x="232" y="372"/>
                    <a:pt x="214" y="400"/>
                    <a:pt x="214" y="400"/>
                  </a:cubicBezTo>
                  <a:cubicBezTo>
                    <a:pt x="214" y="400"/>
                    <a:pt x="214" y="400"/>
                    <a:pt x="214" y="400"/>
                  </a:cubicBezTo>
                  <a:cubicBezTo>
                    <a:pt x="214" y="400"/>
                    <a:pt x="214" y="400"/>
                    <a:pt x="214" y="400"/>
                  </a:cubicBezTo>
                  <a:cubicBezTo>
                    <a:pt x="240" y="387"/>
                    <a:pt x="254" y="367"/>
                    <a:pt x="256" y="351"/>
                  </a:cubicBezTo>
                  <a:cubicBezTo>
                    <a:pt x="257" y="333"/>
                    <a:pt x="242" y="317"/>
                    <a:pt x="219" y="300"/>
                  </a:cubicBezTo>
                  <a:cubicBezTo>
                    <a:pt x="249" y="283"/>
                    <a:pt x="263" y="267"/>
                    <a:pt x="261" y="250"/>
                  </a:cubicBezTo>
                  <a:cubicBezTo>
                    <a:pt x="258" y="234"/>
                    <a:pt x="251" y="222"/>
                    <a:pt x="238" y="213"/>
                  </a:cubicBezTo>
                  <a:cubicBezTo>
                    <a:pt x="278" y="205"/>
                    <a:pt x="333" y="193"/>
                    <a:pt x="335" y="167"/>
                  </a:cubicBezTo>
                  <a:cubicBezTo>
                    <a:pt x="335" y="166"/>
                    <a:pt x="335" y="165"/>
                    <a:pt x="335" y="165"/>
                  </a:cubicBezTo>
                  <a:cubicBezTo>
                    <a:pt x="328" y="134"/>
                    <a:pt x="270" y="139"/>
                    <a:pt x="251" y="137"/>
                  </a:cubicBezTo>
                  <a:cubicBezTo>
                    <a:pt x="239" y="137"/>
                    <a:pt x="244" y="137"/>
                    <a:pt x="235" y="138"/>
                  </a:cubicBezTo>
                  <a:cubicBezTo>
                    <a:pt x="230" y="139"/>
                    <a:pt x="223" y="139"/>
                    <a:pt x="223" y="148"/>
                  </a:cubicBezTo>
                  <a:cubicBezTo>
                    <a:pt x="223" y="148"/>
                    <a:pt x="223" y="148"/>
                    <a:pt x="223" y="148"/>
                  </a:cubicBezTo>
                  <a:cubicBezTo>
                    <a:pt x="226" y="161"/>
                    <a:pt x="238" y="158"/>
                    <a:pt x="238" y="159"/>
                  </a:cubicBezTo>
                  <a:cubicBezTo>
                    <a:pt x="238" y="159"/>
                    <a:pt x="242" y="158"/>
                    <a:pt x="263" y="159"/>
                  </a:cubicBezTo>
                  <a:cubicBezTo>
                    <a:pt x="273" y="159"/>
                    <a:pt x="283" y="160"/>
                    <a:pt x="291" y="162"/>
                  </a:cubicBezTo>
                  <a:cubicBezTo>
                    <a:pt x="295" y="162"/>
                    <a:pt x="298" y="163"/>
                    <a:pt x="300" y="164"/>
                  </a:cubicBezTo>
                  <a:cubicBezTo>
                    <a:pt x="300" y="165"/>
                    <a:pt x="301" y="165"/>
                    <a:pt x="301" y="165"/>
                  </a:cubicBezTo>
                  <a:cubicBezTo>
                    <a:pt x="298" y="170"/>
                    <a:pt x="275" y="179"/>
                    <a:pt x="254" y="184"/>
                  </a:cubicBezTo>
                  <a:cubicBezTo>
                    <a:pt x="233" y="190"/>
                    <a:pt x="212" y="195"/>
                    <a:pt x="212" y="195"/>
                  </a:cubicBezTo>
                  <a:cubicBezTo>
                    <a:pt x="212" y="195"/>
                    <a:pt x="211" y="195"/>
                    <a:pt x="211" y="195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23" y="128"/>
                    <a:pt x="234" y="121"/>
                    <a:pt x="234" y="121"/>
                  </a:cubicBezTo>
                  <a:cubicBezTo>
                    <a:pt x="253" y="132"/>
                    <a:pt x="270" y="119"/>
                    <a:pt x="270" y="119"/>
                  </a:cubicBezTo>
                  <a:cubicBezTo>
                    <a:pt x="294" y="131"/>
                    <a:pt x="309" y="118"/>
                    <a:pt x="309" y="118"/>
                  </a:cubicBezTo>
                  <a:cubicBezTo>
                    <a:pt x="337" y="130"/>
                    <a:pt x="355" y="112"/>
                    <a:pt x="355" y="112"/>
                  </a:cubicBezTo>
                  <a:cubicBezTo>
                    <a:pt x="388" y="118"/>
                    <a:pt x="400" y="91"/>
                    <a:pt x="400" y="91"/>
                  </a:cubicBezTo>
                  <a:cubicBezTo>
                    <a:pt x="339" y="96"/>
                    <a:pt x="289" y="37"/>
                    <a:pt x="276" y="26"/>
                  </a:cubicBezTo>
                  <a:close/>
                  <a:moveTo>
                    <a:pt x="173" y="271"/>
                  </a:moveTo>
                  <a:cubicBezTo>
                    <a:pt x="165" y="266"/>
                    <a:pt x="162" y="260"/>
                    <a:pt x="163" y="255"/>
                  </a:cubicBezTo>
                  <a:cubicBezTo>
                    <a:pt x="163" y="249"/>
                    <a:pt x="161" y="235"/>
                    <a:pt x="189" y="225"/>
                  </a:cubicBezTo>
                  <a:cubicBezTo>
                    <a:pt x="190" y="282"/>
                    <a:pt x="190" y="282"/>
                    <a:pt x="190" y="282"/>
                  </a:cubicBezTo>
                  <a:cubicBezTo>
                    <a:pt x="185" y="278"/>
                    <a:pt x="179" y="275"/>
                    <a:pt x="173" y="271"/>
                  </a:cubicBezTo>
                  <a:close/>
                  <a:moveTo>
                    <a:pt x="235" y="255"/>
                  </a:moveTo>
                  <a:cubicBezTo>
                    <a:pt x="235" y="260"/>
                    <a:pt x="232" y="266"/>
                    <a:pt x="224" y="271"/>
                  </a:cubicBezTo>
                  <a:cubicBezTo>
                    <a:pt x="219" y="274"/>
                    <a:pt x="214" y="277"/>
                    <a:pt x="210" y="280"/>
                  </a:cubicBezTo>
                  <a:cubicBezTo>
                    <a:pt x="210" y="225"/>
                    <a:pt x="210" y="225"/>
                    <a:pt x="210" y="225"/>
                  </a:cubicBezTo>
                  <a:cubicBezTo>
                    <a:pt x="236" y="236"/>
                    <a:pt x="234" y="250"/>
                    <a:pt x="235" y="255"/>
                  </a:cubicBezTo>
                  <a:close/>
                </a:path>
              </a:pathLst>
            </a:custGeom>
            <a:solidFill>
              <a:srgbClr val="BFD2D7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OUR METHODOLOGY</a:t>
            </a:r>
          </a:p>
        </p:txBody>
      </p:sp>
    </p:spTree>
    <p:extLst>
      <p:ext uri="{BB962C8B-B14F-4D97-AF65-F5344CB8AC3E}">
        <p14:creationId xmlns:p14="http://schemas.microsoft.com/office/powerpoint/2010/main" val="33612057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19197 L 1.94444E-6 2.59259E-6 " pathEditMode="relative" rAng="0" ptsTypes="AA">
                                      <p:cBhvr>
                                        <p:cTn id="1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959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0.09653 -0.07655 L -2.22222E-6 2.22222E-6 " pathEditMode="relative" rAng="0" ptsTypes="AA">
                                      <p:cBhvr>
                                        <p:cTn id="1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382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10851 -0.07747 L -5.55556E-7 -3.7037E-6 " pathEditMode="relative" rAng="0" ptsTypes="AA">
                                      <p:cBhvr>
                                        <p:cTn id="1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6735F-8CD9-A51A-61F6-4E355F9F6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7FD952A-AD92-BAC0-4DF6-9098B3CD022B}"/>
              </a:ext>
            </a:extLst>
          </p:cNvPr>
          <p:cNvGrpSpPr/>
          <p:nvPr/>
        </p:nvGrpSpPr>
        <p:grpSpPr>
          <a:xfrm>
            <a:off x="0" y="0"/>
            <a:ext cx="9144000" cy="5114541"/>
            <a:chOff x="0" y="57918"/>
            <a:chExt cx="9144000" cy="508558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FDDF95-2CA9-006C-C487-15EE6A7F74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0"/>
            <a:stretch/>
          </p:blipFill>
          <p:spPr>
            <a:xfrm>
              <a:off x="0" y="574317"/>
              <a:ext cx="9144000" cy="456918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977AB02-1588-4294-11DB-001134E3C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7918"/>
              <a:ext cx="9144000" cy="86061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73718F6-E1F4-44EB-0D78-A96B04F42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3194"/>
            <a:stretch/>
          </p:blipFill>
          <p:spPr>
            <a:xfrm>
              <a:off x="206285" y="886430"/>
              <a:ext cx="5691595" cy="54849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F1C847C-4B3E-4F1B-31BC-657BC4E59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3194"/>
            <a:stretch/>
          </p:blipFill>
          <p:spPr>
            <a:xfrm>
              <a:off x="5718539" y="886430"/>
              <a:ext cx="3157401" cy="548498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BF13BABE-94C2-2583-F4FC-E9A2CF57D2BD}"/>
              </a:ext>
            </a:extLst>
          </p:cNvPr>
          <p:cNvSpPr txBox="1">
            <a:spLocks/>
          </p:cNvSpPr>
          <p:nvPr/>
        </p:nvSpPr>
        <p:spPr>
          <a:xfrm>
            <a:off x="3389153" y="2805324"/>
            <a:ext cx="2424418" cy="6790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EF7D00"/>
                </a:solidFill>
              </a:rPr>
              <a:t>SHIFTWORK OPERATIONS</a:t>
            </a:r>
          </a:p>
        </p:txBody>
      </p:sp>
    </p:spTree>
    <p:extLst>
      <p:ext uri="{BB962C8B-B14F-4D97-AF65-F5344CB8AC3E}">
        <p14:creationId xmlns:p14="http://schemas.microsoft.com/office/powerpoint/2010/main" val="387308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71549" y="555624"/>
            <a:ext cx="7561264" cy="459629"/>
          </a:xfrm>
        </p:spPr>
        <p:txBody>
          <a:bodyPr>
            <a:normAutofit/>
          </a:bodyPr>
          <a:lstStyle/>
          <a:p>
            <a:r>
              <a:rPr lang="en-US" dirty="0"/>
              <a:t>SHIFTWORK IN AUSTRALIA</a:t>
            </a:r>
            <a:endParaRPr lang="en-AU" dirty="0"/>
          </a:p>
        </p:txBody>
      </p:sp>
      <p:grpSp>
        <p:nvGrpSpPr>
          <p:cNvPr id="2" name="Group 25"/>
          <p:cNvGrpSpPr/>
          <p:nvPr/>
        </p:nvGrpSpPr>
        <p:grpSpPr>
          <a:xfrm>
            <a:off x="721452" y="1244132"/>
            <a:ext cx="2200275" cy="2987679"/>
            <a:chOff x="914399" y="1209675"/>
            <a:chExt cx="2200275" cy="2987679"/>
          </a:xfrm>
        </p:grpSpPr>
        <p:sp>
          <p:nvSpPr>
            <p:cNvPr id="4" name="Oval 3"/>
            <p:cNvSpPr/>
            <p:nvPr/>
          </p:nvSpPr>
          <p:spPr>
            <a:xfrm>
              <a:off x="1128711" y="1619250"/>
              <a:ext cx="1771650" cy="17716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5000"/>
                </a:lnSpc>
                <a:spcAft>
                  <a:spcPts val="600"/>
                </a:spcAft>
              </a:pPr>
              <a:endParaRPr lang="en-AU" sz="1800" dirty="0" err="1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4399" y="1209675"/>
              <a:ext cx="2200275" cy="295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85000"/>
                </a:lnSpc>
                <a:spcAft>
                  <a:spcPts val="1200"/>
                </a:spcAft>
              </a:pPr>
              <a:r>
                <a:rPr lang="en-US" sz="1800" dirty="0">
                  <a:solidFill>
                    <a:schemeClr val="tx2"/>
                  </a:solidFill>
                </a:rPr>
                <a:t>WHEN?</a:t>
              </a:r>
              <a:endParaRPr lang="en-AU" sz="1800" dirty="0">
                <a:solidFill>
                  <a:schemeClr val="tx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14400" y="3702054"/>
              <a:ext cx="2190750" cy="4953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85000"/>
                </a:lnSpc>
                <a:spcAft>
                  <a:spcPts val="1200"/>
                </a:spcAft>
              </a:pPr>
              <a:r>
                <a:rPr lang="en-AU" sz="1800" dirty="0">
                  <a:solidFill>
                    <a:schemeClr val="accent2"/>
                  </a:solidFill>
                </a:rPr>
                <a:t>Afternoon, Night, Saturday, Sunday, Public Holiday shifts</a:t>
              </a:r>
            </a:p>
          </p:txBody>
        </p:sp>
        <p:pic>
          <p:nvPicPr>
            <p:cNvPr id="16" name="Picture 15" descr="calendar69.png"/>
            <p:cNvPicPr>
              <a:picLocks noChangeAspect="1"/>
            </p:cNvPicPr>
            <p:nvPr/>
          </p:nvPicPr>
          <p:blipFill>
            <a:blip r:embed="rId3" cstate="print">
              <a:lum bright="100000"/>
            </a:blip>
            <a:stretch>
              <a:fillRect/>
            </a:stretch>
          </p:blipFill>
          <p:spPr>
            <a:xfrm>
              <a:off x="1552575" y="1924050"/>
              <a:ext cx="1066800" cy="1066800"/>
            </a:xfrm>
            <a:prstGeom prst="rect">
              <a:avLst/>
            </a:prstGeom>
          </p:spPr>
        </p:pic>
      </p:grpSp>
      <p:grpSp>
        <p:nvGrpSpPr>
          <p:cNvPr id="3" name="Group 26"/>
          <p:cNvGrpSpPr/>
          <p:nvPr/>
        </p:nvGrpSpPr>
        <p:grpSpPr>
          <a:xfrm>
            <a:off x="3371287" y="1209675"/>
            <a:ext cx="2274504" cy="3022136"/>
            <a:chOff x="3539067" y="1209675"/>
            <a:chExt cx="2274504" cy="3022136"/>
          </a:xfrm>
        </p:grpSpPr>
        <p:sp>
          <p:nvSpPr>
            <p:cNvPr id="7" name="Oval 6"/>
            <p:cNvSpPr/>
            <p:nvPr/>
          </p:nvSpPr>
          <p:spPr>
            <a:xfrm>
              <a:off x="3719511" y="1619250"/>
              <a:ext cx="1771650" cy="1771650"/>
            </a:xfrm>
            <a:prstGeom prst="ellipse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5000"/>
                </a:lnSpc>
                <a:spcAft>
                  <a:spcPts val="600"/>
                </a:spcAft>
              </a:pPr>
              <a:endParaRPr lang="en-AU" sz="1200" dirty="0" err="1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39067" y="3717461"/>
              <a:ext cx="2274504" cy="51435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85000"/>
                </a:lnSpc>
                <a:spcAft>
                  <a:spcPts val="1200"/>
                </a:spcAft>
              </a:pPr>
              <a:r>
                <a:rPr lang="en-AU" sz="1800" dirty="0">
                  <a:solidFill>
                    <a:schemeClr val="accent2"/>
                  </a:solidFill>
                </a:rPr>
                <a:t>Approx 1.4 million 16% of total workforce</a:t>
              </a:r>
              <a:br>
                <a:rPr lang="en-AU" sz="1800" dirty="0">
                  <a:solidFill>
                    <a:schemeClr val="accent2"/>
                  </a:solidFill>
                </a:rPr>
              </a:br>
              <a:r>
                <a:rPr lang="en-AU" sz="1800" dirty="0">
                  <a:solidFill>
                    <a:schemeClr val="accent2"/>
                  </a:solidFill>
                </a:rPr>
                <a:t>ABS</a:t>
              </a:r>
            </a:p>
          </p:txBody>
        </p:sp>
        <p:pic>
          <p:nvPicPr>
            <p:cNvPr id="19" name="Picture 18" descr="class.png"/>
            <p:cNvPicPr>
              <a:picLocks noChangeAspect="1"/>
            </p:cNvPicPr>
            <p:nvPr/>
          </p:nvPicPr>
          <p:blipFill>
            <a:blip r:embed="rId4" cstate="print">
              <a:lum bright="100000"/>
            </a:blip>
            <a:srcRect b="36943"/>
            <a:stretch>
              <a:fillRect/>
            </a:stretch>
          </p:blipFill>
          <p:spPr>
            <a:xfrm>
              <a:off x="3912037" y="1923582"/>
              <a:ext cx="1395762" cy="981543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539067" y="1209675"/>
              <a:ext cx="2200275" cy="295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85000"/>
                </a:lnSpc>
                <a:spcAft>
                  <a:spcPts val="1200"/>
                </a:spcAft>
              </a:pPr>
              <a:r>
                <a:rPr lang="en-AU" sz="18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HOW MANY?</a:t>
              </a: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6131983" y="1209675"/>
            <a:ext cx="2454803" cy="2954323"/>
            <a:chOff x="6131983" y="1209675"/>
            <a:chExt cx="2454803" cy="2954323"/>
          </a:xfrm>
        </p:grpSpPr>
        <p:sp>
          <p:nvSpPr>
            <p:cNvPr id="8" name="Oval 7"/>
            <p:cNvSpPr/>
            <p:nvPr/>
          </p:nvSpPr>
          <p:spPr>
            <a:xfrm>
              <a:off x="6329361" y="1619250"/>
              <a:ext cx="1771650" cy="17716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5000"/>
                </a:lnSpc>
                <a:spcAft>
                  <a:spcPts val="600"/>
                </a:spcAft>
              </a:pPr>
              <a:endParaRPr lang="en-AU" sz="1200" dirty="0" err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31983" y="3649648"/>
              <a:ext cx="2454803" cy="51435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85000"/>
                </a:lnSpc>
                <a:spcAft>
                  <a:spcPts val="1200"/>
                </a:spcAft>
              </a:pPr>
              <a:r>
                <a:rPr lang="en-AU" sz="1800" dirty="0">
                  <a:solidFill>
                    <a:schemeClr val="accent2"/>
                  </a:solidFill>
                </a:rPr>
                <a:t>Cardiovascular Disease, Diabetes, Sleep, Health Habits</a:t>
              </a:r>
            </a:p>
          </p:txBody>
        </p:sp>
        <p:pic>
          <p:nvPicPr>
            <p:cNvPr id="20" name="Picture 19" descr="gears4.png"/>
            <p:cNvPicPr>
              <a:picLocks noChangeAspect="1"/>
            </p:cNvPicPr>
            <p:nvPr/>
          </p:nvPicPr>
          <p:blipFill>
            <a:blip r:embed="rId5" cstate="print">
              <a:lum bright="100000"/>
            </a:blip>
            <a:stretch>
              <a:fillRect/>
            </a:stretch>
          </p:blipFill>
          <p:spPr>
            <a:xfrm rot="20503406">
              <a:off x="6977295" y="1804823"/>
              <a:ext cx="834592" cy="834592"/>
            </a:xfrm>
            <a:prstGeom prst="rect">
              <a:avLst/>
            </a:prstGeom>
          </p:spPr>
        </p:pic>
        <p:pic>
          <p:nvPicPr>
            <p:cNvPr id="21" name="Picture 20" descr="construction4.png"/>
            <p:cNvPicPr>
              <a:picLocks noChangeAspect="1"/>
            </p:cNvPicPr>
            <p:nvPr/>
          </p:nvPicPr>
          <p:blipFill>
            <a:blip r:embed="rId6" cstate="print">
              <a:lum bright="100000"/>
            </a:blip>
            <a:stretch>
              <a:fillRect/>
            </a:stretch>
          </p:blipFill>
          <p:spPr>
            <a:xfrm>
              <a:off x="6610350" y="2428875"/>
              <a:ext cx="638175" cy="63817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131983" y="1209675"/>
              <a:ext cx="2200275" cy="295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85000"/>
                </a:lnSpc>
                <a:spcAft>
                  <a:spcPts val="1200"/>
                </a:spcAft>
              </a:pPr>
              <a:r>
                <a:rPr lang="en-AU" sz="1800" dirty="0">
                  <a:solidFill>
                    <a:schemeClr val="accent6"/>
                  </a:solidFill>
                </a:rPr>
                <a:t>RISK?</a:t>
              </a:r>
              <a:endParaRPr lang="en-AU" sz="1800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555624"/>
            <a:ext cx="4624854" cy="459629"/>
          </a:xfrm>
        </p:spPr>
        <p:txBody>
          <a:bodyPr/>
          <a:lstStyle/>
          <a:p>
            <a:r>
              <a:rPr lang="en-AU" dirty="0"/>
              <a:t>SHIFT WORKER ASSESSMENT DATABASE</a:t>
            </a:r>
          </a:p>
        </p:txBody>
      </p:sp>
      <p:sp>
        <p:nvSpPr>
          <p:cNvPr id="7" name="Oval 6"/>
          <p:cNvSpPr/>
          <p:nvPr/>
        </p:nvSpPr>
        <p:spPr>
          <a:xfrm>
            <a:off x="3838083" y="2035102"/>
            <a:ext cx="509648" cy="50964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6487" y="2019614"/>
            <a:ext cx="1138330" cy="361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AU" sz="1400" dirty="0">
                <a:solidFill>
                  <a:srgbClr val="004B60"/>
                </a:solidFill>
              </a:rPr>
              <a:t>40,372 individual workers</a:t>
            </a:r>
          </a:p>
          <a:p>
            <a:pPr>
              <a:lnSpc>
                <a:spcPct val="85000"/>
              </a:lnSpc>
              <a:spcAft>
                <a:spcPts val="1200"/>
              </a:spcAft>
            </a:pPr>
            <a:endParaRPr lang="en-AU" sz="1400" dirty="0">
              <a:solidFill>
                <a:srgbClr val="004B6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906725" y="2897454"/>
            <a:ext cx="509648" cy="50964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>
              <a:solidFill>
                <a:prstClr val="white"/>
              </a:solidFill>
            </a:endParaRPr>
          </a:p>
        </p:txBody>
      </p:sp>
      <p:grpSp>
        <p:nvGrpSpPr>
          <p:cNvPr id="9" name="Group 13"/>
          <p:cNvGrpSpPr/>
          <p:nvPr/>
        </p:nvGrpSpPr>
        <p:grpSpPr>
          <a:xfrm>
            <a:off x="6054754" y="2971751"/>
            <a:ext cx="1680364" cy="361055"/>
            <a:chOff x="6054754" y="2971751"/>
            <a:chExt cx="1680364" cy="361055"/>
          </a:xfrm>
        </p:grpSpPr>
        <p:sp>
          <p:nvSpPr>
            <p:cNvPr id="49" name="TextBox 48"/>
            <p:cNvSpPr txBox="1"/>
            <p:nvPr/>
          </p:nvSpPr>
          <p:spPr>
            <a:xfrm>
              <a:off x="6498068" y="2971751"/>
              <a:ext cx="1237050" cy="361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85000"/>
                </a:lnSpc>
                <a:spcAft>
                  <a:spcPts val="1200"/>
                </a:spcAft>
              </a:pPr>
              <a:r>
                <a:rPr lang="en-AU" sz="1400" dirty="0">
                  <a:solidFill>
                    <a:srgbClr val="004B60"/>
                  </a:solidFill>
                </a:rPr>
                <a:t>355 different operating sites</a:t>
              </a:r>
            </a:p>
          </p:txBody>
        </p:sp>
        <p:sp>
          <p:nvSpPr>
            <p:cNvPr id="22" name="Freeform 14"/>
            <p:cNvSpPr>
              <a:spLocks noEditPoints="1"/>
            </p:cNvSpPr>
            <p:nvPr/>
          </p:nvSpPr>
          <p:spPr bwMode="auto">
            <a:xfrm>
              <a:off x="6054754" y="3026761"/>
              <a:ext cx="213592" cy="251036"/>
            </a:xfrm>
            <a:custGeom>
              <a:avLst/>
              <a:gdLst>
                <a:gd name="T0" fmla="*/ 56 w 340"/>
                <a:gd name="T1" fmla="*/ 0 h 400"/>
                <a:gd name="T2" fmla="*/ 0 w 340"/>
                <a:gd name="T3" fmla="*/ 344 h 400"/>
                <a:gd name="T4" fmla="*/ 56 w 340"/>
                <a:gd name="T5" fmla="*/ 400 h 400"/>
                <a:gd name="T6" fmla="*/ 340 w 340"/>
                <a:gd name="T7" fmla="*/ 344 h 400"/>
                <a:gd name="T8" fmla="*/ 340 w 340"/>
                <a:gd name="T9" fmla="*/ 56 h 400"/>
                <a:gd name="T10" fmla="*/ 106 w 340"/>
                <a:gd name="T11" fmla="*/ 342 h 400"/>
                <a:gd name="T12" fmla="*/ 53 w 340"/>
                <a:gd name="T13" fmla="*/ 356 h 400"/>
                <a:gd name="T14" fmla="*/ 39 w 340"/>
                <a:gd name="T15" fmla="*/ 328 h 400"/>
                <a:gd name="T16" fmla="*/ 92 w 340"/>
                <a:gd name="T17" fmla="*/ 314 h 400"/>
                <a:gd name="T18" fmla="*/ 106 w 340"/>
                <a:gd name="T19" fmla="*/ 342 h 400"/>
                <a:gd name="T20" fmla="*/ 92 w 340"/>
                <a:gd name="T21" fmla="*/ 283 h 400"/>
                <a:gd name="T22" fmla="*/ 39 w 340"/>
                <a:gd name="T23" fmla="*/ 269 h 400"/>
                <a:gd name="T24" fmla="*/ 53 w 340"/>
                <a:gd name="T25" fmla="*/ 241 h 400"/>
                <a:gd name="T26" fmla="*/ 106 w 340"/>
                <a:gd name="T27" fmla="*/ 255 h 400"/>
                <a:gd name="T28" fmla="*/ 106 w 340"/>
                <a:gd name="T29" fmla="*/ 196 h 400"/>
                <a:gd name="T30" fmla="*/ 53 w 340"/>
                <a:gd name="T31" fmla="*/ 210 h 400"/>
                <a:gd name="T32" fmla="*/ 39 w 340"/>
                <a:gd name="T33" fmla="*/ 183 h 400"/>
                <a:gd name="T34" fmla="*/ 92 w 340"/>
                <a:gd name="T35" fmla="*/ 169 h 400"/>
                <a:gd name="T36" fmla="*/ 106 w 340"/>
                <a:gd name="T37" fmla="*/ 196 h 400"/>
                <a:gd name="T38" fmla="*/ 189 w 340"/>
                <a:gd name="T39" fmla="*/ 356 h 400"/>
                <a:gd name="T40" fmla="*/ 135 w 340"/>
                <a:gd name="T41" fmla="*/ 342 h 400"/>
                <a:gd name="T42" fmla="*/ 149 w 340"/>
                <a:gd name="T43" fmla="*/ 314 h 400"/>
                <a:gd name="T44" fmla="*/ 203 w 340"/>
                <a:gd name="T45" fmla="*/ 328 h 400"/>
                <a:gd name="T46" fmla="*/ 203 w 340"/>
                <a:gd name="T47" fmla="*/ 269 h 400"/>
                <a:gd name="T48" fmla="*/ 149 w 340"/>
                <a:gd name="T49" fmla="*/ 283 h 400"/>
                <a:gd name="T50" fmla="*/ 135 w 340"/>
                <a:gd name="T51" fmla="*/ 255 h 400"/>
                <a:gd name="T52" fmla="*/ 189 w 340"/>
                <a:gd name="T53" fmla="*/ 241 h 400"/>
                <a:gd name="T54" fmla="*/ 203 w 340"/>
                <a:gd name="T55" fmla="*/ 269 h 400"/>
                <a:gd name="T56" fmla="*/ 189 w 340"/>
                <a:gd name="T57" fmla="*/ 210 h 400"/>
                <a:gd name="T58" fmla="*/ 135 w 340"/>
                <a:gd name="T59" fmla="*/ 196 h 400"/>
                <a:gd name="T60" fmla="*/ 149 w 340"/>
                <a:gd name="T61" fmla="*/ 169 h 400"/>
                <a:gd name="T62" fmla="*/ 203 w 340"/>
                <a:gd name="T63" fmla="*/ 183 h 400"/>
                <a:gd name="T64" fmla="*/ 299 w 340"/>
                <a:gd name="T65" fmla="*/ 342 h 400"/>
                <a:gd name="T66" fmla="*/ 246 w 340"/>
                <a:gd name="T67" fmla="*/ 356 h 400"/>
                <a:gd name="T68" fmla="*/ 232 w 340"/>
                <a:gd name="T69" fmla="*/ 328 h 400"/>
                <a:gd name="T70" fmla="*/ 285 w 340"/>
                <a:gd name="T71" fmla="*/ 314 h 400"/>
                <a:gd name="T72" fmla="*/ 299 w 340"/>
                <a:gd name="T73" fmla="*/ 342 h 400"/>
                <a:gd name="T74" fmla="*/ 285 w 340"/>
                <a:gd name="T75" fmla="*/ 283 h 400"/>
                <a:gd name="T76" fmla="*/ 232 w 340"/>
                <a:gd name="T77" fmla="*/ 269 h 400"/>
                <a:gd name="T78" fmla="*/ 246 w 340"/>
                <a:gd name="T79" fmla="*/ 241 h 400"/>
                <a:gd name="T80" fmla="*/ 299 w 340"/>
                <a:gd name="T81" fmla="*/ 255 h 400"/>
                <a:gd name="T82" fmla="*/ 299 w 340"/>
                <a:gd name="T83" fmla="*/ 196 h 400"/>
                <a:gd name="T84" fmla="*/ 246 w 340"/>
                <a:gd name="T85" fmla="*/ 210 h 400"/>
                <a:gd name="T86" fmla="*/ 232 w 340"/>
                <a:gd name="T87" fmla="*/ 183 h 400"/>
                <a:gd name="T88" fmla="*/ 285 w 340"/>
                <a:gd name="T89" fmla="*/ 169 h 400"/>
                <a:gd name="T90" fmla="*/ 299 w 340"/>
                <a:gd name="T91" fmla="*/ 196 h 400"/>
                <a:gd name="T92" fmla="*/ 286 w 340"/>
                <a:gd name="T93" fmla="*/ 135 h 400"/>
                <a:gd name="T94" fmla="*/ 39 w 340"/>
                <a:gd name="T95" fmla="*/ 121 h 400"/>
                <a:gd name="T96" fmla="*/ 53 w 340"/>
                <a:gd name="T97" fmla="*/ 46 h 400"/>
                <a:gd name="T98" fmla="*/ 300 w 340"/>
                <a:gd name="T99" fmla="*/ 6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400">
                  <a:moveTo>
                    <a:pt x="2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375"/>
                    <a:pt x="25" y="400"/>
                    <a:pt x="56" y="400"/>
                  </a:cubicBezTo>
                  <a:cubicBezTo>
                    <a:pt x="284" y="400"/>
                    <a:pt x="284" y="400"/>
                    <a:pt x="284" y="400"/>
                  </a:cubicBezTo>
                  <a:cubicBezTo>
                    <a:pt x="315" y="400"/>
                    <a:pt x="340" y="375"/>
                    <a:pt x="340" y="344"/>
                  </a:cubicBezTo>
                  <a:cubicBezTo>
                    <a:pt x="340" y="344"/>
                    <a:pt x="340" y="344"/>
                    <a:pt x="340" y="344"/>
                  </a:cubicBezTo>
                  <a:cubicBezTo>
                    <a:pt x="340" y="56"/>
                    <a:pt x="340" y="56"/>
                    <a:pt x="340" y="56"/>
                  </a:cubicBezTo>
                  <a:cubicBezTo>
                    <a:pt x="340" y="25"/>
                    <a:pt x="315" y="0"/>
                    <a:pt x="284" y="0"/>
                  </a:cubicBezTo>
                  <a:close/>
                  <a:moveTo>
                    <a:pt x="106" y="342"/>
                  </a:moveTo>
                  <a:cubicBezTo>
                    <a:pt x="106" y="350"/>
                    <a:pt x="100" y="356"/>
                    <a:pt x="92" y="356"/>
                  </a:cubicBezTo>
                  <a:cubicBezTo>
                    <a:pt x="53" y="356"/>
                    <a:pt x="53" y="356"/>
                    <a:pt x="53" y="356"/>
                  </a:cubicBezTo>
                  <a:cubicBezTo>
                    <a:pt x="45" y="356"/>
                    <a:pt x="39" y="350"/>
                    <a:pt x="39" y="342"/>
                  </a:cubicBezTo>
                  <a:cubicBezTo>
                    <a:pt x="39" y="328"/>
                    <a:pt x="39" y="328"/>
                    <a:pt x="39" y="328"/>
                  </a:cubicBezTo>
                  <a:cubicBezTo>
                    <a:pt x="39" y="321"/>
                    <a:pt x="45" y="314"/>
                    <a:pt x="53" y="314"/>
                  </a:cubicBezTo>
                  <a:cubicBezTo>
                    <a:pt x="92" y="314"/>
                    <a:pt x="92" y="314"/>
                    <a:pt x="92" y="314"/>
                  </a:cubicBezTo>
                  <a:cubicBezTo>
                    <a:pt x="100" y="314"/>
                    <a:pt x="106" y="321"/>
                    <a:pt x="106" y="328"/>
                  </a:cubicBezTo>
                  <a:lnTo>
                    <a:pt x="106" y="342"/>
                  </a:lnTo>
                  <a:close/>
                  <a:moveTo>
                    <a:pt x="106" y="269"/>
                  </a:moveTo>
                  <a:cubicBezTo>
                    <a:pt x="106" y="277"/>
                    <a:pt x="100" y="283"/>
                    <a:pt x="92" y="283"/>
                  </a:cubicBezTo>
                  <a:cubicBezTo>
                    <a:pt x="53" y="283"/>
                    <a:pt x="53" y="283"/>
                    <a:pt x="53" y="283"/>
                  </a:cubicBezTo>
                  <a:cubicBezTo>
                    <a:pt x="45" y="283"/>
                    <a:pt x="39" y="277"/>
                    <a:pt x="39" y="269"/>
                  </a:cubicBezTo>
                  <a:cubicBezTo>
                    <a:pt x="39" y="255"/>
                    <a:pt x="39" y="255"/>
                    <a:pt x="39" y="255"/>
                  </a:cubicBezTo>
                  <a:cubicBezTo>
                    <a:pt x="39" y="248"/>
                    <a:pt x="45" y="241"/>
                    <a:pt x="53" y="241"/>
                  </a:cubicBezTo>
                  <a:cubicBezTo>
                    <a:pt x="92" y="241"/>
                    <a:pt x="92" y="241"/>
                    <a:pt x="92" y="241"/>
                  </a:cubicBezTo>
                  <a:cubicBezTo>
                    <a:pt x="100" y="241"/>
                    <a:pt x="106" y="248"/>
                    <a:pt x="106" y="255"/>
                  </a:cubicBezTo>
                  <a:lnTo>
                    <a:pt x="106" y="269"/>
                  </a:lnTo>
                  <a:close/>
                  <a:moveTo>
                    <a:pt x="106" y="196"/>
                  </a:moveTo>
                  <a:cubicBezTo>
                    <a:pt x="106" y="204"/>
                    <a:pt x="100" y="210"/>
                    <a:pt x="92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45" y="210"/>
                    <a:pt x="39" y="204"/>
                    <a:pt x="39" y="196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39" y="175"/>
                    <a:pt x="45" y="169"/>
                    <a:pt x="53" y="169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100" y="169"/>
                    <a:pt x="106" y="175"/>
                    <a:pt x="106" y="183"/>
                  </a:cubicBezTo>
                  <a:lnTo>
                    <a:pt x="106" y="196"/>
                  </a:lnTo>
                  <a:close/>
                  <a:moveTo>
                    <a:pt x="203" y="342"/>
                  </a:moveTo>
                  <a:cubicBezTo>
                    <a:pt x="203" y="350"/>
                    <a:pt x="196" y="356"/>
                    <a:pt x="189" y="356"/>
                  </a:cubicBezTo>
                  <a:cubicBezTo>
                    <a:pt x="149" y="356"/>
                    <a:pt x="149" y="356"/>
                    <a:pt x="149" y="356"/>
                  </a:cubicBezTo>
                  <a:cubicBezTo>
                    <a:pt x="142" y="356"/>
                    <a:pt x="135" y="350"/>
                    <a:pt x="135" y="342"/>
                  </a:cubicBezTo>
                  <a:cubicBezTo>
                    <a:pt x="135" y="328"/>
                    <a:pt x="135" y="328"/>
                    <a:pt x="135" y="328"/>
                  </a:cubicBezTo>
                  <a:cubicBezTo>
                    <a:pt x="135" y="321"/>
                    <a:pt x="142" y="314"/>
                    <a:pt x="149" y="314"/>
                  </a:cubicBezTo>
                  <a:cubicBezTo>
                    <a:pt x="189" y="314"/>
                    <a:pt x="189" y="314"/>
                    <a:pt x="189" y="314"/>
                  </a:cubicBezTo>
                  <a:cubicBezTo>
                    <a:pt x="196" y="314"/>
                    <a:pt x="203" y="321"/>
                    <a:pt x="203" y="328"/>
                  </a:cubicBezTo>
                  <a:lnTo>
                    <a:pt x="203" y="342"/>
                  </a:lnTo>
                  <a:close/>
                  <a:moveTo>
                    <a:pt x="203" y="269"/>
                  </a:moveTo>
                  <a:cubicBezTo>
                    <a:pt x="203" y="277"/>
                    <a:pt x="196" y="283"/>
                    <a:pt x="189" y="283"/>
                  </a:cubicBezTo>
                  <a:cubicBezTo>
                    <a:pt x="149" y="283"/>
                    <a:pt x="149" y="283"/>
                    <a:pt x="149" y="283"/>
                  </a:cubicBezTo>
                  <a:cubicBezTo>
                    <a:pt x="142" y="283"/>
                    <a:pt x="135" y="277"/>
                    <a:pt x="135" y="269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5" y="248"/>
                    <a:pt x="142" y="241"/>
                    <a:pt x="149" y="241"/>
                  </a:cubicBezTo>
                  <a:cubicBezTo>
                    <a:pt x="189" y="241"/>
                    <a:pt x="189" y="241"/>
                    <a:pt x="189" y="241"/>
                  </a:cubicBezTo>
                  <a:cubicBezTo>
                    <a:pt x="196" y="241"/>
                    <a:pt x="203" y="248"/>
                    <a:pt x="203" y="255"/>
                  </a:cubicBezTo>
                  <a:lnTo>
                    <a:pt x="203" y="269"/>
                  </a:lnTo>
                  <a:close/>
                  <a:moveTo>
                    <a:pt x="203" y="196"/>
                  </a:moveTo>
                  <a:cubicBezTo>
                    <a:pt x="203" y="204"/>
                    <a:pt x="196" y="210"/>
                    <a:pt x="189" y="210"/>
                  </a:cubicBezTo>
                  <a:cubicBezTo>
                    <a:pt x="149" y="210"/>
                    <a:pt x="149" y="210"/>
                    <a:pt x="149" y="210"/>
                  </a:cubicBezTo>
                  <a:cubicBezTo>
                    <a:pt x="142" y="210"/>
                    <a:pt x="135" y="204"/>
                    <a:pt x="135" y="196"/>
                  </a:cubicBezTo>
                  <a:cubicBezTo>
                    <a:pt x="135" y="183"/>
                    <a:pt x="135" y="183"/>
                    <a:pt x="135" y="183"/>
                  </a:cubicBezTo>
                  <a:cubicBezTo>
                    <a:pt x="135" y="175"/>
                    <a:pt x="142" y="169"/>
                    <a:pt x="149" y="169"/>
                  </a:cubicBezTo>
                  <a:cubicBezTo>
                    <a:pt x="189" y="169"/>
                    <a:pt x="189" y="169"/>
                    <a:pt x="189" y="169"/>
                  </a:cubicBezTo>
                  <a:cubicBezTo>
                    <a:pt x="196" y="169"/>
                    <a:pt x="203" y="175"/>
                    <a:pt x="203" y="183"/>
                  </a:cubicBezTo>
                  <a:lnTo>
                    <a:pt x="203" y="196"/>
                  </a:lnTo>
                  <a:close/>
                  <a:moveTo>
                    <a:pt x="299" y="342"/>
                  </a:moveTo>
                  <a:cubicBezTo>
                    <a:pt x="299" y="350"/>
                    <a:pt x="293" y="356"/>
                    <a:pt x="285" y="356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38" y="356"/>
                    <a:pt x="232" y="350"/>
                    <a:pt x="232" y="342"/>
                  </a:cubicBezTo>
                  <a:cubicBezTo>
                    <a:pt x="232" y="328"/>
                    <a:pt x="232" y="328"/>
                    <a:pt x="232" y="328"/>
                  </a:cubicBezTo>
                  <a:cubicBezTo>
                    <a:pt x="232" y="321"/>
                    <a:pt x="238" y="314"/>
                    <a:pt x="246" y="314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93" y="314"/>
                    <a:pt x="299" y="321"/>
                    <a:pt x="299" y="328"/>
                  </a:cubicBezTo>
                  <a:lnTo>
                    <a:pt x="299" y="342"/>
                  </a:lnTo>
                  <a:close/>
                  <a:moveTo>
                    <a:pt x="299" y="269"/>
                  </a:moveTo>
                  <a:cubicBezTo>
                    <a:pt x="299" y="277"/>
                    <a:pt x="293" y="283"/>
                    <a:pt x="285" y="283"/>
                  </a:cubicBezTo>
                  <a:cubicBezTo>
                    <a:pt x="246" y="283"/>
                    <a:pt x="246" y="283"/>
                    <a:pt x="246" y="283"/>
                  </a:cubicBezTo>
                  <a:cubicBezTo>
                    <a:pt x="238" y="283"/>
                    <a:pt x="232" y="277"/>
                    <a:pt x="232" y="269"/>
                  </a:cubicBezTo>
                  <a:cubicBezTo>
                    <a:pt x="232" y="255"/>
                    <a:pt x="232" y="255"/>
                    <a:pt x="232" y="255"/>
                  </a:cubicBezTo>
                  <a:cubicBezTo>
                    <a:pt x="232" y="248"/>
                    <a:pt x="238" y="241"/>
                    <a:pt x="246" y="241"/>
                  </a:cubicBezTo>
                  <a:cubicBezTo>
                    <a:pt x="285" y="241"/>
                    <a:pt x="285" y="241"/>
                    <a:pt x="285" y="241"/>
                  </a:cubicBezTo>
                  <a:cubicBezTo>
                    <a:pt x="293" y="241"/>
                    <a:pt x="299" y="248"/>
                    <a:pt x="299" y="255"/>
                  </a:cubicBezTo>
                  <a:lnTo>
                    <a:pt x="299" y="269"/>
                  </a:lnTo>
                  <a:close/>
                  <a:moveTo>
                    <a:pt x="299" y="196"/>
                  </a:moveTo>
                  <a:cubicBezTo>
                    <a:pt x="299" y="204"/>
                    <a:pt x="293" y="210"/>
                    <a:pt x="285" y="210"/>
                  </a:cubicBezTo>
                  <a:cubicBezTo>
                    <a:pt x="246" y="210"/>
                    <a:pt x="246" y="210"/>
                    <a:pt x="246" y="210"/>
                  </a:cubicBezTo>
                  <a:cubicBezTo>
                    <a:pt x="238" y="210"/>
                    <a:pt x="232" y="204"/>
                    <a:pt x="232" y="196"/>
                  </a:cubicBezTo>
                  <a:cubicBezTo>
                    <a:pt x="232" y="183"/>
                    <a:pt x="232" y="183"/>
                    <a:pt x="232" y="183"/>
                  </a:cubicBezTo>
                  <a:cubicBezTo>
                    <a:pt x="232" y="175"/>
                    <a:pt x="238" y="169"/>
                    <a:pt x="246" y="169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93" y="169"/>
                    <a:pt x="299" y="175"/>
                    <a:pt x="299" y="183"/>
                  </a:cubicBezTo>
                  <a:lnTo>
                    <a:pt x="299" y="196"/>
                  </a:lnTo>
                  <a:close/>
                  <a:moveTo>
                    <a:pt x="300" y="121"/>
                  </a:moveTo>
                  <a:cubicBezTo>
                    <a:pt x="300" y="129"/>
                    <a:pt x="294" y="135"/>
                    <a:pt x="286" y="13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45" y="135"/>
                    <a:pt x="39" y="129"/>
                    <a:pt x="39" y="121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2"/>
                    <a:pt x="45" y="46"/>
                    <a:pt x="53" y="46"/>
                  </a:cubicBezTo>
                  <a:cubicBezTo>
                    <a:pt x="286" y="46"/>
                    <a:pt x="286" y="46"/>
                    <a:pt x="286" y="46"/>
                  </a:cubicBezTo>
                  <a:cubicBezTo>
                    <a:pt x="294" y="46"/>
                    <a:pt x="300" y="52"/>
                    <a:pt x="300" y="60"/>
                  </a:cubicBezTo>
                  <a:lnTo>
                    <a:pt x="300" y="121"/>
                  </a:lnTo>
                  <a:close/>
                </a:path>
              </a:pathLst>
            </a:custGeom>
            <a:solidFill>
              <a:srgbClr val="F7E2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</p:grpSp>
      <p:sp>
        <p:nvSpPr>
          <p:cNvPr id="46" name="Oval 45"/>
          <p:cNvSpPr/>
          <p:nvPr/>
        </p:nvSpPr>
        <p:spPr>
          <a:xfrm>
            <a:off x="3837293" y="2897454"/>
            <a:ext cx="509648" cy="50964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>
              <a:solidFill>
                <a:prstClr val="white"/>
              </a:solidFill>
            </a:endParaRPr>
          </a:p>
        </p:txBody>
      </p:sp>
      <p:grpSp>
        <p:nvGrpSpPr>
          <p:cNvPr id="14" name="Group 16"/>
          <p:cNvGrpSpPr/>
          <p:nvPr/>
        </p:nvGrpSpPr>
        <p:grpSpPr>
          <a:xfrm>
            <a:off x="3985520" y="2971751"/>
            <a:ext cx="1427778" cy="361055"/>
            <a:chOff x="3985520" y="2971751"/>
            <a:chExt cx="1427778" cy="361055"/>
          </a:xfrm>
        </p:grpSpPr>
        <p:grpSp>
          <p:nvGrpSpPr>
            <p:cNvPr id="15" name="Group 8"/>
            <p:cNvGrpSpPr/>
            <p:nvPr/>
          </p:nvGrpSpPr>
          <p:grpSpPr>
            <a:xfrm>
              <a:off x="4065775" y="2971751"/>
              <a:ext cx="1347523" cy="361055"/>
              <a:chOff x="4065775" y="2971751"/>
              <a:chExt cx="1347523" cy="36105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4429426" y="2971751"/>
                <a:ext cx="983872" cy="361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85000"/>
                  </a:lnSpc>
                  <a:spcAft>
                    <a:spcPts val="1200"/>
                  </a:spcAft>
                </a:pPr>
                <a:r>
                  <a:rPr lang="en-AU" sz="1400" dirty="0">
                    <a:solidFill>
                      <a:srgbClr val="004B60"/>
                    </a:solidFill>
                  </a:rPr>
                  <a:t>Small group meetings</a:t>
                </a:r>
              </a:p>
            </p:txBody>
          </p:sp>
          <p:grpSp>
            <p:nvGrpSpPr>
              <p:cNvPr id="16" name="Group 32"/>
              <p:cNvGrpSpPr/>
              <p:nvPr/>
            </p:nvGrpSpPr>
            <p:grpSpPr>
              <a:xfrm>
                <a:off x="4065775" y="3038227"/>
                <a:ext cx="118698" cy="281375"/>
                <a:chOff x="4734805" y="3222157"/>
                <a:chExt cx="118698" cy="281375"/>
              </a:xfrm>
            </p:grpSpPr>
            <p:grpSp>
              <p:nvGrpSpPr>
                <p:cNvPr id="17" name="Group 22"/>
                <p:cNvGrpSpPr/>
                <p:nvPr/>
              </p:nvGrpSpPr>
              <p:grpSpPr>
                <a:xfrm>
                  <a:off x="4734805" y="3222157"/>
                  <a:ext cx="118698" cy="281375"/>
                  <a:chOff x="4734805" y="3222157"/>
                  <a:chExt cx="118698" cy="281375"/>
                </a:xfrm>
              </p:grpSpPr>
              <p:sp>
                <p:nvSpPr>
                  <p:cNvPr id="60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4762234" y="3222157"/>
                    <a:ext cx="63841" cy="62896"/>
                  </a:xfrm>
                  <a:prstGeom prst="ellipse">
                    <a:avLst/>
                  </a:prstGeom>
                  <a:solidFill>
                    <a:srgbClr val="F7E2CB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013">
                      <a:solidFill>
                        <a:srgbClr val="004B60"/>
                      </a:solidFill>
                    </a:endParaRPr>
                  </a:p>
                </p:txBody>
              </p:sp>
              <p:sp>
                <p:nvSpPr>
                  <p:cNvPr id="61" name="Freeform 8"/>
                  <p:cNvSpPr>
                    <a:spLocks/>
                  </p:cNvSpPr>
                  <p:nvPr/>
                </p:nvSpPr>
                <p:spPr bwMode="auto">
                  <a:xfrm>
                    <a:off x="4734805" y="3296402"/>
                    <a:ext cx="118698" cy="207130"/>
                  </a:xfrm>
                  <a:custGeom>
                    <a:avLst/>
                    <a:gdLst>
                      <a:gd name="T0" fmla="*/ 138 w 156"/>
                      <a:gd name="T1" fmla="*/ 0 h 272"/>
                      <a:gd name="T2" fmla="*/ 19 w 156"/>
                      <a:gd name="T3" fmla="*/ 0 h 272"/>
                      <a:gd name="T4" fmla="*/ 0 w 156"/>
                      <a:gd name="T5" fmla="*/ 19 h 272"/>
                      <a:gd name="T6" fmla="*/ 0 w 156"/>
                      <a:gd name="T7" fmla="*/ 124 h 272"/>
                      <a:gd name="T8" fmla="*/ 19 w 156"/>
                      <a:gd name="T9" fmla="*/ 142 h 272"/>
                      <a:gd name="T10" fmla="*/ 25 w 156"/>
                      <a:gd name="T11" fmla="*/ 142 h 272"/>
                      <a:gd name="T12" fmla="*/ 25 w 156"/>
                      <a:gd name="T13" fmla="*/ 272 h 272"/>
                      <a:gd name="T14" fmla="*/ 130 w 156"/>
                      <a:gd name="T15" fmla="*/ 272 h 272"/>
                      <a:gd name="T16" fmla="*/ 130 w 156"/>
                      <a:gd name="T17" fmla="*/ 142 h 272"/>
                      <a:gd name="T18" fmla="*/ 138 w 156"/>
                      <a:gd name="T19" fmla="*/ 142 h 272"/>
                      <a:gd name="T20" fmla="*/ 156 w 156"/>
                      <a:gd name="T21" fmla="*/ 124 h 272"/>
                      <a:gd name="T22" fmla="*/ 156 w 156"/>
                      <a:gd name="T23" fmla="*/ 19 h 272"/>
                      <a:gd name="T24" fmla="*/ 138 w 156"/>
                      <a:gd name="T25" fmla="*/ 0 h 2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6" h="272">
                        <a:moveTo>
                          <a:pt x="138" y="0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9" y="0"/>
                          <a:pt x="0" y="8"/>
                          <a:pt x="0" y="19"/>
                        </a:cubicBezTo>
                        <a:cubicBezTo>
                          <a:pt x="0" y="124"/>
                          <a:pt x="0" y="124"/>
                          <a:pt x="0" y="124"/>
                        </a:cubicBezTo>
                        <a:cubicBezTo>
                          <a:pt x="0" y="134"/>
                          <a:pt x="9" y="142"/>
                          <a:pt x="19" y="142"/>
                        </a:cubicBezTo>
                        <a:cubicBezTo>
                          <a:pt x="25" y="142"/>
                          <a:pt x="25" y="142"/>
                          <a:pt x="25" y="142"/>
                        </a:cubicBezTo>
                        <a:cubicBezTo>
                          <a:pt x="25" y="272"/>
                          <a:pt x="25" y="272"/>
                          <a:pt x="25" y="272"/>
                        </a:cubicBezTo>
                        <a:cubicBezTo>
                          <a:pt x="130" y="272"/>
                          <a:pt x="130" y="272"/>
                          <a:pt x="130" y="272"/>
                        </a:cubicBezTo>
                        <a:cubicBezTo>
                          <a:pt x="130" y="142"/>
                          <a:pt x="130" y="142"/>
                          <a:pt x="130" y="142"/>
                        </a:cubicBezTo>
                        <a:cubicBezTo>
                          <a:pt x="138" y="142"/>
                          <a:pt x="138" y="142"/>
                          <a:pt x="138" y="142"/>
                        </a:cubicBezTo>
                        <a:cubicBezTo>
                          <a:pt x="148" y="142"/>
                          <a:pt x="156" y="134"/>
                          <a:pt x="156" y="124"/>
                        </a:cubicBezTo>
                        <a:cubicBezTo>
                          <a:pt x="156" y="19"/>
                          <a:pt x="156" y="19"/>
                          <a:pt x="156" y="19"/>
                        </a:cubicBezTo>
                        <a:cubicBezTo>
                          <a:pt x="156" y="8"/>
                          <a:pt x="148" y="0"/>
                          <a:pt x="138" y="0"/>
                        </a:cubicBezTo>
                        <a:close/>
                      </a:path>
                    </a:pathLst>
                  </a:custGeom>
                  <a:solidFill>
                    <a:srgbClr val="F7E2CB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013">
                      <a:solidFill>
                        <a:srgbClr val="004B60"/>
                      </a:solidFill>
                    </a:endParaRPr>
                  </a:p>
                </p:txBody>
              </p:sp>
            </p:grpSp>
            <p:sp>
              <p:nvSpPr>
                <p:cNvPr id="24" name="Isosceles Triangle 23"/>
                <p:cNvSpPr/>
                <p:nvPr/>
              </p:nvSpPr>
              <p:spPr>
                <a:xfrm flipV="1">
                  <a:off x="4771295" y="3292660"/>
                  <a:ext cx="45719" cy="44787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ct val="85000"/>
                    </a:lnSpc>
                    <a:spcAft>
                      <a:spcPts val="600"/>
                    </a:spcAft>
                  </a:pPr>
                  <a:endParaRPr lang="en-AU" sz="1200" dirty="0" err="1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8" name="Group 17"/>
            <p:cNvGrpSpPr>
              <a:grpSpLocks noChangeAspect="1"/>
            </p:cNvGrpSpPr>
            <p:nvPr/>
          </p:nvGrpSpPr>
          <p:grpSpPr bwMode="auto">
            <a:xfrm>
              <a:off x="3985520" y="2982030"/>
              <a:ext cx="94688" cy="150331"/>
              <a:chOff x="2680" y="1295"/>
              <a:chExt cx="405" cy="643"/>
            </a:xfrm>
            <a:solidFill>
              <a:srgbClr val="BFD2D7"/>
            </a:solidFill>
          </p:grpSpPr>
          <p:sp>
            <p:nvSpPr>
              <p:cNvPr id="31" name="Freeform 19"/>
              <p:cNvSpPr>
                <a:spLocks/>
              </p:cNvSpPr>
              <p:nvPr/>
            </p:nvSpPr>
            <p:spPr bwMode="auto">
              <a:xfrm>
                <a:off x="2680" y="1295"/>
                <a:ext cx="405" cy="493"/>
              </a:xfrm>
              <a:custGeom>
                <a:avLst/>
                <a:gdLst>
                  <a:gd name="T0" fmla="*/ 64 w 170"/>
                  <a:gd name="T1" fmla="*/ 207 h 207"/>
                  <a:gd name="T2" fmla="*/ 109 w 170"/>
                  <a:gd name="T3" fmla="*/ 206 h 207"/>
                  <a:gd name="T4" fmla="*/ 109 w 170"/>
                  <a:gd name="T5" fmla="*/ 172 h 207"/>
                  <a:gd name="T6" fmla="*/ 125 w 170"/>
                  <a:gd name="T7" fmla="*/ 146 h 207"/>
                  <a:gd name="T8" fmla="*/ 170 w 170"/>
                  <a:gd name="T9" fmla="*/ 81 h 207"/>
                  <a:gd name="T10" fmla="*/ 106 w 170"/>
                  <a:gd name="T11" fmla="*/ 6 h 207"/>
                  <a:gd name="T12" fmla="*/ 24 w 170"/>
                  <a:gd name="T13" fmla="*/ 29 h 207"/>
                  <a:gd name="T14" fmla="*/ 0 w 170"/>
                  <a:gd name="T15" fmla="*/ 106 h 207"/>
                  <a:gd name="T16" fmla="*/ 45 w 170"/>
                  <a:gd name="T17" fmla="*/ 106 h 207"/>
                  <a:gd name="T18" fmla="*/ 45 w 170"/>
                  <a:gd name="T19" fmla="*/ 97 h 207"/>
                  <a:gd name="T20" fmla="*/ 76 w 170"/>
                  <a:gd name="T21" fmla="*/ 49 h 207"/>
                  <a:gd name="T22" fmla="*/ 115 w 170"/>
                  <a:gd name="T23" fmla="*/ 60 h 207"/>
                  <a:gd name="T24" fmla="*/ 109 w 170"/>
                  <a:gd name="T25" fmla="*/ 103 h 207"/>
                  <a:gd name="T26" fmla="*/ 84 w 170"/>
                  <a:gd name="T27" fmla="*/ 120 h 207"/>
                  <a:gd name="T28" fmla="*/ 64 w 170"/>
                  <a:gd name="T29" fmla="*/ 155 h 207"/>
                  <a:gd name="T30" fmla="*/ 64 w 170"/>
                  <a:gd name="T31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0" h="207">
                    <a:moveTo>
                      <a:pt x="64" y="207"/>
                    </a:moveTo>
                    <a:cubicBezTo>
                      <a:pt x="109" y="206"/>
                      <a:pt x="109" y="206"/>
                      <a:pt x="109" y="206"/>
                    </a:cubicBezTo>
                    <a:cubicBezTo>
                      <a:pt x="109" y="172"/>
                      <a:pt x="109" y="172"/>
                      <a:pt x="109" y="172"/>
                    </a:cubicBezTo>
                    <a:cubicBezTo>
                      <a:pt x="109" y="162"/>
                      <a:pt x="114" y="154"/>
                      <a:pt x="125" y="146"/>
                    </a:cubicBezTo>
                    <a:cubicBezTo>
                      <a:pt x="137" y="138"/>
                      <a:pt x="170" y="123"/>
                      <a:pt x="170" y="81"/>
                    </a:cubicBezTo>
                    <a:cubicBezTo>
                      <a:pt x="170" y="40"/>
                      <a:pt x="135" y="12"/>
                      <a:pt x="106" y="6"/>
                    </a:cubicBezTo>
                    <a:cubicBezTo>
                      <a:pt x="78" y="0"/>
                      <a:pt x="46" y="4"/>
                      <a:pt x="24" y="29"/>
                    </a:cubicBezTo>
                    <a:cubicBezTo>
                      <a:pt x="4" y="50"/>
                      <a:pt x="0" y="68"/>
                      <a:pt x="0" y="106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4" y="76"/>
                      <a:pt x="47" y="55"/>
                      <a:pt x="76" y="49"/>
                    </a:cubicBezTo>
                    <a:cubicBezTo>
                      <a:pt x="92" y="46"/>
                      <a:pt x="106" y="51"/>
                      <a:pt x="115" y="60"/>
                    </a:cubicBezTo>
                    <a:cubicBezTo>
                      <a:pt x="125" y="69"/>
                      <a:pt x="125" y="92"/>
                      <a:pt x="109" y="103"/>
                    </a:cubicBezTo>
                    <a:cubicBezTo>
                      <a:pt x="84" y="120"/>
                      <a:pt x="84" y="120"/>
                      <a:pt x="84" y="120"/>
                    </a:cubicBezTo>
                    <a:cubicBezTo>
                      <a:pt x="70" y="129"/>
                      <a:pt x="64" y="140"/>
                      <a:pt x="64" y="155"/>
                    </a:cubicBezTo>
                    <a:cubicBezTo>
                      <a:pt x="64" y="207"/>
                      <a:pt x="64" y="207"/>
                      <a:pt x="64" y="207"/>
                    </a:cubicBezTo>
                    <a:close/>
                  </a:path>
                </a:pathLst>
              </a:custGeom>
              <a:solidFill>
                <a:srgbClr val="F7E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Rectangle 20"/>
              <p:cNvSpPr>
                <a:spLocks noChangeArrowheads="1"/>
              </p:cNvSpPr>
              <p:nvPr/>
            </p:nvSpPr>
            <p:spPr bwMode="auto">
              <a:xfrm>
                <a:off x="2832" y="1828"/>
                <a:ext cx="108" cy="110"/>
              </a:xfrm>
              <a:prstGeom prst="rect">
                <a:avLst/>
              </a:prstGeom>
              <a:solidFill>
                <a:srgbClr val="F7E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9" name="Oval 58"/>
          <p:cNvSpPr/>
          <p:nvPr/>
        </p:nvSpPr>
        <p:spPr>
          <a:xfrm>
            <a:off x="1236842" y="1813494"/>
            <a:ext cx="1726574" cy="17265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>
              <a:solidFill>
                <a:prstClr val="white"/>
              </a:solidFill>
            </a:endParaRPr>
          </a:p>
        </p:txBody>
      </p:sp>
      <p:grpSp>
        <p:nvGrpSpPr>
          <p:cNvPr id="19" name="Group 41"/>
          <p:cNvGrpSpPr>
            <a:grpSpLocks noChangeAspect="1"/>
          </p:cNvGrpSpPr>
          <p:nvPr/>
        </p:nvGrpSpPr>
        <p:grpSpPr bwMode="auto">
          <a:xfrm rot="17367349">
            <a:off x="1765675" y="2220337"/>
            <a:ext cx="668906" cy="912887"/>
            <a:chOff x="3767" y="1315"/>
            <a:chExt cx="732" cy="999"/>
          </a:xfrm>
          <a:solidFill>
            <a:srgbClr val="BFD2D7"/>
          </a:solidFill>
        </p:grpSpPr>
        <p:sp>
          <p:nvSpPr>
            <p:cNvPr id="63" name="Freeform 42"/>
            <p:cNvSpPr>
              <a:spLocks/>
            </p:cNvSpPr>
            <p:nvPr/>
          </p:nvSpPr>
          <p:spPr bwMode="auto">
            <a:xfrm>
              <a:off x="3767" y="1957"/>
              <a:ext cx="255" cy="357"/>
            </a:xfrm>
            <a:custGeom>
              <a:avLst/>
              <a:gdLst>
                <a:gd name="T0" fmla="*/ 67 w 107"/>
                <a:gd name="T1" fmla="*/ 0 h 150"/>
                <a:gd name="T2" fmla="*/ 64 w 107"/>
                <a:gd name="T3" fmla="*/ 4 h 150"/>
                <a:gd name="T4" fmla="*/ 6 w 107"/>
                <a:gd name="T5" fmla="*/ 113 h 150"/>
                <a:gd name="T6" fmla="*/ 16 w 107"/>
                <a:gd name="T7" fmla="*/ 144 h 150"/>
                <a:gd name="T8" fmla="*/ 47 w 107"/>
                <a:gd name="T9" fmla="*/ 135 h 150"/>
                <a:gd name="T10" fmla="*/ 105 w 107"/>
                <a:gd name="T11" fmla="*/ 26 h 150"/>
                <a:gd name="T12" fmla="*/ 107 w 107"/>
                <a:gd name="T13" fmla="*/ 21 h 150"/>
                <a:gd name="T14" fmla="*/ 67 w 107"/>
                <a:gd name="T1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50">
                  <a:moveTo>
                    <a:pt x="67" y="0"/>
                  </a:moveTo>
                  <a:cubicBezTo>
                    <a:pt x="66" y="1"/>
                    <a:pt x="65" y="2"/>
                    <a:pt x="64" y="4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0" y="124"/>
                    <a:pt x="4" y="138"/>
                    <a:pt x="16" y="144"/>
                  </a:cubicBezTo>
                  <a:cubicBezTo>
                    <a:pt x="27" y="150"/>
                    <a:pt x="41" y="146"/>
                    <a:pt x="47" y="13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6" y="24"/>
                    <a:pt x="106" y="23"/>
                    <a:pt x="107" y="21"/>
                  </a:cubicBezTo>
                  <a:cubicBezTo>
                    <a:pt x="92" y="18"/>
                    <a:pt x="78" y="1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64" name="Freeform 43"/>
            <p:cNvSpPr>
              <a:spLocks noEditPoints="1"/>
            </p:cNvSpPr>
            <p:nvPr/>
          </p:nvSpPr>
          <p:spPr bwMode="auto">
            <a:xfrm>
              <a:off x="3774" y="1315"/>
              <a:ext cx="725" cy="725"/>
            </a:xfrm>
            <a:custGeom>
              <a:avLst/>
              <a:gdLst>
                <a:gd name="T0" fmla="*/ 215 w 304"/>
                <a:gd name="T1" fmla="*/ 35 h 305"/>
                <a:gd name="T2" fmla="*/ 35 w 304"/>
                <a:gd name="T3" fmla="*/ 90 h 305"/>
                <a:gd name="T4" fmla="*/ 89 w 304"/>
                <a:gd name="T5" fmla="*/ 270 h 305"/>
                <a:gd name="T6" fmla="*/ 270 w 304"/>
                <a:gd name="T7" fmla="*/ 215 h 305"/>
                <a:gd name="T8" fmla="*/ 215 w 304"/>
                <a:gd name="T9" fmla="*/ 35 h 305"/>
                <a:gd name="T10" fmla="*/ 111 w 304"/>
                <a:gd name="T11" fmla="*/ 229 h 305"/>
                <a:gd name="T12" fmla="*/ 76 w 304"/>
                <a:gd name="T13" fmla="*/ 112 h 305"/>
                <a:gd name="T14" fmla="*/ 193 w 304"/>
                <a:gd name="T15" fmla="*/ 76 h 305"/>
                <a:gd name="T16" fmla="*/ 229 w 304"/>
                <a:gd name="T17" fmla="*/ 193 h 305"/>
                <a:gd name="T18" fmla="*/ 111 w 304"/>
                <a:gd name="T19" fmla="*/ 22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305">
                  <a:moveTo>
                    <a:pt x="215" y="35"/>
                  </a:moveTo>
                  <a:cubicBezTo>
                    <a:pt x="150" y="0"/>
                    <a:pt x="69" y="25"/>
                    <a:pt x="35" y="90"/>
                  </a:cubicBezTo>
                  <a:cubicBezTo>
                    <a:pt x="0" y="155"/>
                    <a:pt x="25" y="236"/>
                    <a:pt x="89" y="270"/>
                  </a:cubicBezTo>
                  <a:cubicBezTo>
                    <a:pt x="154" y="305"/>
                    <a:pt x="235" y="280"/>
                    <a:pt x="270" y="215"/>
                  </a:cubicBezTo>
                  <a:cubicBezTo>
                    <a:pt x="304" y="150"/>
                    <a:pt x="280" y="70"/>
                    <a:pt x="215" y="35"/>
                  </a:cubicBezTo>
                  <a:close/>
                  <a:moveTo>
                    <a:pt x="111" y="229"/>
                  </a:moveTo>
                  <a:cubicBezTo>
                    <a:pt x="69" y="207"/>
                    <a:pt x="53" y="154"/>
                    <a:pt x="76" y="112"/>
                  </a:cubicBezTo>
                  <a:cubicBezTo>
                    <a:pt x="98" y="69"/>
                    <a:pt x="151" y="53"/>
                    <a:pt x="193" y="76"/>
                  </a:cubicBezTo>
                  <a:cubicBezTo>
                    <a:pt x="235" y="98"/>
                    <a:pt x="251" y="151"/>
                    <a:pt x="229" y="193"/>
                  </a:cubicBezTo>
                  <a:cubicBezTo>
                    <a:pt x="206" y="236"/>
                    <a:pt x="153" y="252"/>
                    <a:pt x="111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</p:grpSp>
      <p:sp>
        <p:nvSpPr>
          <p:cNvPr id="66" name="Oval 65"/>
          <p:cNvSpPr/>
          <p:nvPr/>
        </p:nvSpPr>
        <p:spPr>
          <a:xfrm>
            <a:off x="1159022" y="1735672"/>
            <a:ext cx="1882216" cy="1882216"/>
          </a:xfrm>
          <a:prstGeom prst="ellipse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>
              <a:solidFill>
                <a:prstClr val="white"/>
              </a:solidFill>
            </a:endParaRPr>
          </a:p>
        </p:txBody>
      </p:sp>
      <p:cxnSp>
        <p:nvCxnSpPr>
          <p:cNvPr id="156" name="Straight Connector 155"/>
          <p:cNvCxnSpPr/>
          <p:nvPr/>
        </p:nvCxnSpPr>
        <p:spPr>
          <a:xfrm>
            <a:off x="3038531" y="1590324"/>
            <a:ext cx="4848337" cy="0"/>
          </a:xfrm>
          <a:prstGeom prst="line">
            <a:avLst/>
          </a:prstGeom>
          <a:ln w="158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692105" y="1590324"/>
            <a:ext cx="346426" cy="346426"/>
          </a:xfrm>
          <a:prstGeom prst="line">
            <a:avLst/>
          </a:prstGeom>
          <a:ln w="158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906725" y="3727153"/>
            <a:ext cx="509648" cy="50964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>
              <a:solidFill>
                <a:prstClr val="white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6008485" y="3800631"/>
            <a:ext cx="1691379" cy="361055"/>
            <a:chOff x="6008485" y="3800631"/>
            <a:chExt cx="1691379" cy="361055"/>
          </a:xfrm>
        </p:grpSpPr>
        <p:sp>
          <p:nvSpPr>
            <p:cNvPr id="52" name="TextBox 51"/>
            <p:cNvSpPr txBox="1"/>
            <p:nvPr/>
          </p:nvSpPr>
          <p:spPr>
            <a:xfrm>
              <a:off x="6534381" y="3800631"/>
              <a:ext cx="1165483" cy="361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85000"/>
                </a:lnSpc>
                <a:spcAft>
                  <a:spcPts val="1200"/>
                </a:spcAft>
              </a:pPr>
              <a:r>
                <a:rPr lang="en-AU" sz="1400" dirty="0">
                  <a:solidFill>
                    <a:srgbClr val="004B60"/>
                  </a:solidFill>
                </a:rPr>
                <a:t>221 different organisations</a:t>
              </a:r>
            </a:p>
          </p:txBody>
        </p:sp>
        <p:pic>
          <p:nvPicPr>
            <p:cNvPr id="53" name="Picture 52" descr="verification5 - Copy - Copy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79000" contrast="-78000"/>
            </a:blip>
            <a:stretch>
              <a:fillRect/>
            </a:stretch>
          </p:blipFill>
          <p:spPr>
            <a:xfrm>
              <a:off x="6008485" y="3815729"/>
              <a:ext cx="323564" cy="323564"/>
            </a:xfrm>
            <a:prstGeom prst="rect">
              <a:avLst/>
            </a:prstGeom>
          </p:spPr>
        </p:pic>
      </p:grpSp>
      <p:sp>
        <p:nvSpPr>
          <p:cNvPr id="43" name="Oval 42"/>
          <p:cNvSpPr/>
          <p:nvPr/>
        </p:nvSpPr>
        <p:spPr>
          <a:xfrm>
            <a:off x="3837293" y="3727153"/>
            <a:ext cx="509648" cy="50964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5906725" y="2035102"/>
            <a:ext cx="509648" cy="50964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>
              <a:solidFill>
                <a:prstClr val="white"/>
              </a:solidFill>
            </a:endParaRPr>
          </a:p>
        </p:txBody>
      </p:sp>
      <p:sp>
        <p:nvSpPr>
          <p:cNvPr id="62" name="Oval 61">
            <a:hlinkClick r:id="" action="ppaction://noaction"/>
          </p:cNvPr>
          <p:cNvSpPr/>
          <p:nvPr/>
        </p:nvSpPr>
        <p:spPr>
          <a:xfrm>
            <a:off x="6614015" y="366713"/>
            <a:ext cx="295275" cy="295275"/>
          </a:xfrm>
          <a:prstGeom prst="ellipse">
            <a:avLst/>
          </a:prstGeom>
          <a:solidFill>
            <a:schemeClr val="bg1">
              <a:lumMod val="6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/>
          </a:p>
        </p:txBody>
      </p:sp>
      <p:sp>
        <p:nvSpPr>
          <p:cNvPr id="65" name="Oval 64">
            <a:hlinkClick r:id="" action="ppaction://noaction"/>
          </p:cNvPr>
          <p:cNvSpPr/>
          <p:nvPr/>
        </p:nvSpPr>
        <p:spPr>
          <a:xfrm>
            <a:off x="7011683" y="366713"/>
            <a:ext cx="295275" cy="295275"/>
          </a:xfrm>
          <a:prstGeom prst="ellipse">
            <a:avLst/>
          </a:prstGeom>
          <a:solidFill>
            <a:schemeClr val="bg1">
              <a:lumMod val="6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/>
          </a:p>
        </p:txBody>
      </p:sp>
      <p:sp>
        <p:nvSpPr>
          <p:cNvPr id="67" name="Oval 66">
            <a:hlinkClick r:id="" action="ppaction://noaction"/>
          </p:cNvPr>
          <p:cNvSpPr/>
          <p:nvPr/>
        </p:nvSpPr>
        <p:spPr>
          <a:xfrm>
            <a:off x="7404590" y="366713"/>
            <a:ext cx="295275" cy="295275"/>
          </a:xfrm>
          <a:prstGeom prst="ellipse">
            <a:avLst/>
          </a:prstGeom>
          <a:solidFill>
            <a:schemeClr val="bg1">
              <a:lumMod val="6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/>
          </a:p>
        </p:txBody>
      </p:sp>
      <p:sp>
        <p:nvSpPr>
          <p:cNvPr id="70" name="Oval 69">
            <a:hlinkClick r:id="" action="ppaction://noaction"/>
          </p:cNvPr>
          <p:cNvSpPr/>
          <p:nvPr/>
        </p:nvSpPr>
        <p:spPr>
          <a:xfrm>
            <a:off x="7804640" y="366713"/>
            <a:ext cx="295275" cy="295275"/>
          </a:xfrm>
          <a:prstGeom prst="ellipse">
            <a:avLst/>
          </a:prstGeom>
          <a:solidFill>
            <a:schemeClr val="bg1">
              <a:lumMod val="6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/>
          </a:p>
        </p:txBody>
      </p:sp>
      <p:sp>
        <p:nvSpPr>
          <p:cNvPr id="71" name="Oval 70">
            <a:hlinkClick r:id="" action="ppaction://noaction"/>
          </p:cNvPr>
          <p:cNvSpPr/>
          <p:nvPr/>
        </p:nvSpPr>
        <p:spPr>
          <a:xfrm>
            <a:off x="8202308" y="366713"/>
            <a:ext cx="295275" cy="295275"/>
          </a:xfrm>
          <a:prstGeom prst="ellipse">
            <a:avLst/>
          </a:prstGeom>
          <a:solidFill>
            <a:schemeClr val="bg1">
              <a:lumMod val="6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/>
          </a:p>
        </p:txBody>
      </p:sp>
      <p:grpSp>
        <p:nvGrpSpPr>
          <p:cNvPr id="79" name="Group 78"/>
          <p:cNvGrpSpPr/>
          <p:nvPr/>
        </p:nvGrpSpPr>
        <p:grpSpPr>
          <a:xfrm>
            <a:off x="6007281" y="2021123"/>
            <a:ext cx="1684908" cy="369150"/>
            <a:chOff x="6007281" y="2021123"/>
            <a:chExt cx="1684908" cy="369150"/>
          </a:xfrm>
        </p:grpSpPr>
        <p:grpSp>
          <p:nvGrpSpPr>
            <p:cNvPr id="75" name="Group 74"/>
            <p:cNvGrpSpPr/>
            <p:nvPr/>
          </p:nvGrpSpPr>
          <p:grpSpPr>
            <a:xfrm>
              <a:off x="6167043" y="2021123"/>
              <a:ext cx="1525146" cy="361055"/>
              <a:chOff x="6167043" y="2021123"/>
              <a:chExt cx="1525146" cy="361055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6495129" y="2021123"/>
                <a:ext cx="1197060" cy="361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85000"/>
                  </a:lnSpc>
                  <a:spcAft>
                    <a:spcPts val="1200"/>
                  </a:spcAft>
                </a:pPr>
                <a:r>
                  <a:rPr lang="en-AU" sz="1400" dirty="0">
                    <a:solidFill>
                      <a:srgbClr val="004B60"/>
                    </a:solidFill>
                  </a:rPr>
                  <a:t>84 percent average response rate</a:t>
                </a: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167043" y="2172559"/>
                <a:ext cx="93845" cy="11687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85000"/>
                  </a:lnSpc>
                  <a:spcAft>
                    <a:spcPts val="600"/>
                  </a:spcAft>
                </a:pPr>
                <a:endParaRPr lang="en-AU" sz="1200" dirty="0" err="1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76" name="Picture 75" descr="triangle4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69000" contrast="-74000"/>
            </a:blip>
            <a:stretch>
              <a:fillRect/>
            </a:stretch>
          </p:blipFill>
          <p:spPr>
            <a:xfrm flipH="1">
              <a:off x="6007281" y="2115516"/>
              <a:ext cx="313309" cy="274757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3918161" y="3747502"/>
            <a:ext cx="1786352" cy="418861"/>
            <a:chOff x="3918161" y="3747502"/>
            <a:chExt cx="1786352" cy="418861"/>
          </a:xfrm>
        </p:grpSpPr>
        <p:sp>
          <p:nvSpPr>
            <p:cNvPr id="51" name="TextBox 50"/>
            <p:cNvSpPr txBox="1"/>
            <p:nvPr/>
          </p:nvSpPr>
          <p:spPr>
            <a:xfrm>
              <a:off x="4458072" y="3747502"/>
              <a:ext cx="1246441" cy="361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85000"/>
                </a:lnSpc>
                <a:spcAft>
                  <a:spcPts val="1200"/>
                </a:spcAft>
              </a:pPr>
              <a:r>
                <a:rPr lang="en-AU" sz="1400" dirty="0">
                  <a:solidFill>
                    <a:srgbClr val="004B60"/>
                  </a:solidFill>
                </a:rPr>
                <a:t>Confidential shiftwork questionnaires</a:t>
              </a:r>
            </a:p>
          </p:txBody>
        </p:sp>
        <p:pic>
          <p:nvPicPr>
            <p:cNvPr id="77" name="Picture 76" descr="dollar116.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74000" contrast="-80000"/>
            </a:blip>
            <a:stretch>
              <a:fillRect/>
            </a:stretch>
          </p:blipFill>
          <p:spPr>
            <a:xfrm>
              <a:off x="3918161" y="3774210"/>
              <a:ext cx="392153" cy="392153"/>
            </a:xfrm>
            <a:prstGeom prst="rect">
              <a:avLst/>
            </a:prstGeom>
          </p:spPr>
        </p:pic>
      </p:grpSp>
      <p:pic>
        <p:nvPicPr>
          <p:cNvPr id="4" name="Graphic 3" descr="Cough with solid fill">
            <a:extLst>
              <a:ext uri="{FF2B5EF4-FFF2-40B4-BE49-F238E27FC236}">
                <a16:creationId xmlns:a16="http://schemas.microsoft.com/office/drawing/2014/main" id="{7A1E9FD5-8468-0100-080F-6DA82373D2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4060" y="2090354"/>
            <a:ext cx="436409" cy="3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173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50" grpId="0" animBg="1"/>
      <p:bldP spid="46" grpId="0" animBg="1"/>
      <p:bldP spid="59" grpId="0" animBg="1"/>
      <p:bldP spid="66" grpId="0" animBg="1"/>
      <p:bldP spid="42" grpId="0" animBg="1"/>
      <p:bldP spid="43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3521A-39B3-CB96-5A4A-859D3B2FE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23B53-01F6-C177-369C-702A7655E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85" y="539792"/>
            <a:ext cx="4624854" cy="459629"/>
          </a:xfrm>
        </p:spPr>
        <p:txBody>
          <a:bodyPr/>
          <a:lstStyle/>
          <a:p>
            <a:r>
              <a:rPr lang="en-AU" dirty="0"/>
              <a:t>SHIFTWORK INDUSTRIES REPRESENTED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C29A39-FC58-9655-1FBE-466991915E66}"/>
              </a:ext>
            </a:extLst>
          </p:cNvPr>
          <p:cNvSpPr/>
          <p:nvPr/>
        </p:nvSpPr>
        <p:spPr>
          <a:xfrm>
            <a:off x="3850853" y="2037097"/>
            <a:ext cx="509648" cy="50964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b="1" dirty="0" err="1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03D5FA-871B-6867-2271-25933D8FE317}"/>
              </a:ext>
            </a:extLst>
          </p:cNvPr>
          <p:cNvSpPr txBox="1"/>
          <p:nvPr/>
        </p:nvSpPr>
        <p:spPr>
          <a:xfrm>
            <a:off x="4426487" y="2103504"/>
            <a:ext cx="1138330" cy="361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AU" sz="1400" dirty="0">
                <a:solidFill>
                  <a:srgbClr val="004B60"/>
                </a:solidFill>
              </a:rPr>
              <a:t>10,846 from manufacturing</a:t>
            </a:r>
          </a:p>
          <a:p>
            <a:pPr>
              <a:lnSpc>
                <a:spcPct val="85000"/>
              </a:lnSpc>
              <a:spcAft>
                <a:spcPts val="1200"/>
              </a:spcAft>
            </a:pPr>
            <a:endParaRPr lang="en-AU" sz="1400" dirty="0">
              <a:solidFill>
                <a:srgbClr val="004B60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F005E1A-6E88-7671-C727-CB5AA69F89C7}"/>
              </a:ext>
            </a:extLst>
          </p:cNvPr>
          <p:cNvSpPr/>
          <p:nvPr/>
        </p:nvSpPr>
        <p:spPr>
          <a:xfrm>
            <a:off x="5906725" y="2897454"/>
            <a:ext cx="509648" cy="50964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>
              <a:solidFill>
                <a:prstClr val="white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FB2E07-1F0B-BA25-0672-5991CD6BAAA7}"/>
              </a:ext>
            </a:extLst>
          </p:cNvPr>
          <p:cNvSpPr txBox="1"/>
          <p:nvPr/>
        </p:nvSpPr>
        <p:spPr>
          <a:xfrm>
            <a:off x="6498068" y="2904639"/>
            <a:ext cx="1237050" cy="361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AU" sz="1400" dirty="0">
                <a:solidFill>
                  <a:srgbClr val="004B60"/>
                </a:solidFill>
              </a:rPr>
              <a:t>1,353 from processing plants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2963765-5418-F525-FE86-02EEB1ED03CF}"/>
              </a:ext>
            </a:extLst>
          </p:cNvPr>
          <p:cNvSpPr/>
          <p:nvPr/>
        </p:nvSpPr>
        <p:spPr>
          <a:xfrm>
            <a:off x="3837293" y="2897454"/>
            <a:ext cx="509648" cy="50964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>
              <a:solidFill>
                <a:prstClr val="white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473E21B-BE6A-3951-914E-BD14D666EAEB}"/>
              </a:ext>
            </a:extLst>
          </p:cNvPr>
          <p:cNvSpPr txBox="1"/>
          <p:nvPr/>
        </p:nvSpPr>
        <p:spPr>
          <a:xfrm>
            <a:off x="4429426" y="2971751"/>
            <a:ext cx="983872" cy="361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AU" sz="1400" dirty="0">
                <a:solidFill>
                  <a:srgbClr val="004B60"/>
                </a:solidFill>
              </a:rPr>
              <a:t>11,479 from services</a:t>
            </a:r>
          </a:p>
        </p:txBody>
      </p:sp>
      <p:grpSp>
        <p:nvGrpSpPr>
          <p:cNvPr id="16" name="Group 32">
            <a:extLst>
              <a:ext uri="{FF2B5EF4-FFF2-40B4-BE49-F238E27FC236}">
                <a16:creationId xmlns:a16="http://schemas.microsoft.com/office/drawing/2014/main" id="{63753F09-A0B7-38BB-1C83-BD470F00976D}"/>
              </a:ext>
            </a:extLst>
          </p:cNvPr>
          <p:cNvGrpSpPr/>
          <p:nvPr/>
        </p:nvGrpSpPr>
        <p:grpSpPr>
          <a:xfrm>
            <a:off x="4084092" y="3038227"/>
            <a:ext cx="81695" cy="281375"/>
            <a:chOff x="4753122" y="3222157"/>
            <a:chExt cx="81695" cy="281375"/>
          </a:xfrm>
        </p:grpSpPr>
        <p:grpSp>
          <p:nvGrpSpPr>
            <p:cNvPr id="17" name="Group 22">
              <a:extLst>
                <a:ext uri="{FF2B5EF4-FFF2-40B4-BE49-F238E27FC236}">
                  <a16:creationId xmlns:a16="http://schemas.microsoft.com/office/drawing/2014/main" id="{0E2D25CE-C896-EF01-1E7A-91CD4A0ABA8D}"/>
                </a:ext>
              </a:extLst>
            </p:cNvPr>
            <p:cNvGrpSpPr/>
            <p:nvPr/>
          </p:nvGrpSpPr>
          <p:grpSpPr>
            <a:xfrm>
              <a:off x="4753122" y="3222157"/>
              <a:ext cx="81695" cy="281375"/>
              <a:chOff x="4753122" y="3222157"/>
              <a:chExt cx="81695" cy="281375"/>
            </a:xfrm>
          </p:grpSpPr>
          <p:sp>
            <p:nvSpPr>
              <p:cNvPr id="60" name="Oval 6">
                <a:extLst>
                  <a:ext uri="{FF2B5EF4-FFF2-40B4-BE49-F238E27FC236}">
                    <a16:creationId xmlns:a16="http://schemas.microsoft.com/office/drawing/2014/main" id="{198694E8-2883-5D78-1922-C71E007F7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2234" y="3222157"/>
                <a:ext cx="63841" cy="62896"/>
              </a:xfrm>
              <a:prstGeom prst="ellipse">
                <a:avLst/>
              </a:prstGeom>
              <a:solidFill>
                <a:srgbClr val="F7E2CB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13">
                  <a:solidFill>
                    <a:srgbClr val="004B60"/>
                  </a:solidFill>
                </a:endParaRPr>
              </a:p>
            </p:txBody>
          </p:sp>
          <p:sp>
            <p:nvSpPr>
              <p:cNvPr id="61" name="Freeform 8">
                <a:extLst>
                  <a:ext uri="{FF2B5EF4-FFF2-40B4-BE49-F238E27FC236}">
                    <a16:creationId xmlns:a16="http://schemas.microsoft.com/office/drawing/2014/main" id="{35D82006-8A8B-9DD2-12B0-B4941A694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3122" y="3296402"/>
                <a:ext cx="81695" cy="207130"/>
              </a:xfrm>
              <a:custGeom>
                <a:avLst/>
                <a:gdLst>
                  <a:gd name="T0" fmla="*/ 138 w 156"/>
                  <a:gd name="T1" fmla="*/ 0 h 272"/>
                  <a:gd name="T2" fmla="*/ 19 w 156"/>
                  <a:gd name="T3" fmla="*/ 0 h 272"/>
                  <a:gd name="T4" fmla="*/ 0 w 156"/>
                  <a:gd name="T5" fmla="*/ 19 h 272"/>
                  <a:gd name="T6" fmla="*/ 0 w 156"/>
                  <a:gd name="T7" fmla="*/ 124 h 272"/>
                  <a:gd name="T8" fmla="*/ 19 w 156"/>
                  <a:gd name="T9" fmla="*/ 142 h 272"/>
                  <a:gd name="T10" fmla="*/ 25 w 156"/>
                  <a:gd name="T11" fmla="*/ 142 h 272"/>
                  <a:gd name="T12" fmla="*/ 25 w 156"/>
                  <a:gd name="T13" fmla="*/ 272 h 272"/>
                  <a:gd name="T14" fmla="*/ 130 w 156"/>
                  <a:gd name="T15" fmla="*/ 272 h 272"/>
                  <a:gd name="T16" fmla="*/ 130 w 156"/>
                  <a:gd name="T17" fmla="*/ 142 h 272"/>
                  <a:gd name="T18" fmla="*/ 138 w 156"/>
                  <a:gd name="T19" fmla="*/ 142 h 272"/>
                  <a:gd name="T20" fmla="*/ 156 w 156"/>
                  <a:gd name="T21" fmla="*/ 124 h 272"/>
                  <a:gd name="T22" fmla="*/ 156 w 156"/>
                  <a:gd name="T23" fmla="*/ 19 h 272"/>
                  <a:gd name="T24" fmla="*/ 138 w 156"/>
                  <a:gd name="T25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272">
                    <a:moveTo>
                      <a:pt x="138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34"/>
                      <a:pt x="9" y="142"/>
                      <a:pt x="19" y="142"/>
                    </a:cubicBezTo>
                    <a:cubicBezTo>
                      <a:pt x="25" y="142"/>
                      <a:pt x="25" y="142"/>
                      <a:pt x="25" y="142"/>
                    </a:cubicBezTo>
                    <a:cubicBezTo>
                      <a:pt x="25" y="272"/>
                      <a:pt x="25" y="272"/>
                      <a:pt x="25" y="272"/>
                    </a:cubicBezTo>
                    <a:cubicBezTo>
                      <a:pt x="130" y="272"/>
                      <a:pt x="130" y="272"/>
                      <a:pt x="130" y="272"/>
                    </a:cubicBezTo>
                    <a:cubicBezTo>
                      <a:pt x="130" y="142"/>
                      <a:pt x="130" y="142"/>
                      <a:pt x="130" y="142"/>
                    </a:cubicBezTo>
                    <a:cubicBezTo>
                      <a:pt x="138" y="142"/>
                      <a:pt x="138" y="142"/>
                      <a:pt x="138" y="142"/>
                    </a:cubicBezTo>
                    <a:cubicBezTo>
                      <a:pt x="148" y="142"/>
                      <a:pt x="156" y="134"/>
                      <a:pt x="156" y="124"/>
                    </a:cubicBezTo>
                    <a:cubicBezTo>
                      <a:pt x="156" y="19"/>
                      <a:pt x="156" y="19"/>
                      <a:pt x="156" y="19"/>
                    </a:cubicBezTo>
                    <a:cubicBezTo>
                      <a:pt x="156" y="8"/>
                      <a:pt x="148" y="0"/>
                      <a:pt x="138" y="0"/>
                    </a:cubicBezTo>
                    <a:close/>
                  </a:path>
                </a:pathLst>
              </a:custGeom>
              <a:solidFill>
                <a:srgbClr val="F7E2CB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13">
                  <a:solidFill>
                    <a:srgbClr val="004B60"/>
                  </a:solidFill>
                </a:endParaRPr>
              </a:p>
            </p:txBody>
          </p:sp>
        </p:grp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995551A5-A671-104C-A1FA-0C37B8AFA146}"/>
                </a:ext>
              </a:extLst>
            </p:cNvPr>
            <p:cNvSpPr/>
            <p:nvPr/>
          </p:nvSpPr>
          <p:spPr>
            <a:xfrm flipV="1">
              <a:off x="4771295" y="3292660"/>
              <a:ext cx="45719" cy="44787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5000"/>
                </a:lnSpc>
                <a:spcAft>
                  <a:spcPts val="600"/>
                </a:spcAft>
              </a:pPr>
              <a:endParaRPr lang="en-AU" sz="1200" dirty="0" err="1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0115564-D9C9-A863-22AE-CAC998249D2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85520" y="2982030"/>
            <a:ext cx="94688" cy="150331"/>
            <a:chOff x="2680" y="1295"/>
            <a:chExt cx="405" cy="643"/>
          </a:xfrm>
          <a:solidFill>
            <a:srgbClr val="BFD2D7"/>
          </a:solidFill>
        </p:grpSpPr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483EE01C-25E0-ED4D-7D06-0E69368AF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" y="1295"/>
              <a:ext cx="405" cy="493"/>
            </a:xfrm>
            <a:custGeom>
              <a:avLst/>
              <a:gdLst>
                <a:gd name="T0" fmla="*/ 64 w 170"/>
                <a:gd name="T1" fmla="*/ 207 h 207"/>
                <a:gd name="T2" fmla="*/ 109 w 170"/>
                <a:gd name="T3" fmla="*/ 206 h 207"/>
                <a:gd name="T4" fmla="*/ 109 w 170"/>
                <a:gd name="T5" fmla="*/ 172 h 207"/>
                <a:gd name="T6" fmla="*/ 125 w 170"/>
                <a:gd name="T7" fmla="*/ 146 h 207"/>
                <a:gd name="T8" fmla="*/ 170 w 170"/>
                <a:gd name="T9" fmla="*/ 81 h 207"/>
                <a:gd name="T10" fmla="*/ 106 w 170"/>
                <a:gd name="T11" fmla="*/ 6 h 207"/>
                <a:gd name="T12" fmla="*/ 24 w 170"/>
                <a:gd name="T13" fmla="*/ 29 h 207"/>
                <a:gd name="T14" fmla="*/ 0 w 170"/>
                <a:gd name="T15" fmla="*/ 106 h 207"/>
                <a:gd name="T16" fmla="*/ 45 w 170"/>
                <a:gd name="T17" fmla="*/ 106 h 207"/>
                <a:gd name="T18" fmla="*/ 45 w 170"/>
                <a:gd name="T19" fmla="*/ 97 h 207"/>
                <a:gd name="T20" fmla="*/ 76 w 170"/>
                <a:gd name="T21" fmla="*/ 49 h 207"/>
                <a:gd name="T22" fmla="*/ 115 w 170"/>
                <a:gd name="T23" fmla="*/ 60 h 207"/>
                <a:gd name="T24" fmla="*/ 109 w 170"/>
                <a:gd name="T25" fmla="*/ 103 h 207"/>
                <a:gd name="T26" fmla="*/ 84 w 170"/>
                <a:gd name="T27" fmla="*/ 120 h 207"/>
                <a:gd name="T28" fmla="*/ 64 w 170"/>
                <a:gd name="T29" fmla="*/ 155 h 207"/>
                <a:gd name="T30" fmla="*/ 64 w 170"/>
                <a:gd name="T31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0" h="207">
                  <a:moveTo>
                    <a:pt x="64" y="207"/>
                  </a:moveTo>
                  <a:cubicBezTo>
                    <a:pt x="109" y="206"/>
                    <a:pt x="109" y="206"/>
                    <a:pt x="109" y="206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109" y="162"/>
                    <a:pt x="114" y="154"/>
                    <a:pt x="125" y="146"/>
                  </a:cubicBezTo>
                  <a:cubicBezTo>
                    <a:pt x="137" y="138"/>
                    <a:pt x="170" y="123"/>
                    <a:pt x="170" y="81"/>
                  </a:cubicBezTo>
                  <a:cubicBezTo>
                    <a:pt x="170" y="40"/>
                    <a:pt x="135" y="12"/>
                    <a:pt x="106" y="6"/>
                  </a:cubicBezTo>
                  <a:cubicBezTo>
                    <a:pt x="78" y="0"/>
                    <a:pt x="46" y="4"/>
                    <a:pt x="24" y="29"/>
                  </a:cubicBezTo>
                  <a:cubicBezTo>
                    <a:pt x="4" y="50"/>
                    <a:pt x="0" y="68"/>
                    <a:pt x="0" y="106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4" y="76"/>
                    <a:pt x="47" y="55"/>
                    <a:pt x="76" y="49"/>
                  </a:cubicBezTo>
                  <a:cubicBezTo>
                    <a:pt x="92" y="46"/>
                    <a:pt x="106" y="51"/>
                    <a:pt x="115" y="60"/>
                  </a:cubicBezTo>
                  <a:cubicBezTo>
                    <a:pt x="125" y="69"/>
                    <a:pt x="125" y="92"/>
                    <a:pt x="109" y="103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70" y="129"/>
                    <a:pt x="64" y="140"/>
                    <a:pt x="64" y="155"/>
                  </a:cubicBezTo>
                  <a:cubicBezTo>
                    <a:pt x="64" y="207"/>
                    <a:pt x="64" y="207"/>
                    <a:pt x="64" y="207"/>
                  </a:cubicBezTo>
                  <a:close/>
                </a:path>
              </a:pathLst>
            </a:custGeom>
            <a:solidFill>
              <a:srgbClr val="F7E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32" name="Rectangle 20">
              <a:extLst>
                <a:ext uri="{FF2B5EF4-FFF2-40B4-BE49-F238E27FC236}">
                  <a16:creationId xmlns:a16="http://schemas.microsoft.com/office/drawing/2014/main" id="{C537AD97-91E0-7108-6449-F291FFA44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828"/>
              <a:ext cx="108" cy="110"/>
            </a:xfrm>
            <a:prstGeom prst="rect">
              <a:avLst/>
            </a:prstGeom>
            <a:solidFill>
              <a:srgbClr val="F7E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</p:grp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FA9362DC-84B0-EA57-781C-E630A23EA2FF}"/>
              </a:ext>
            </a:extLst>
          </p:cNvPr>
          <p:cNvCxnSpPr/>
          <p:nvPr/>
        </p:nvCxnSpPr>
        <p:spPr>
          <a:xfrm>
            <a:off x="3038531" y="1590324"/>
            <a:ext cx="4848337" cy="0"/>
          </a:xfrm>
          <a:prstGeom prst="line">
            <a:avLst/>
          </a:prstGeom>
          <a:ln w="158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E788FF-EF55-C4FE-5501-A641ACD10C0E}"/>
              </a:ext>
            </a:extLst>
          </p:cNvPr>
          <p:cNvCxnSpPr/>
          <p:nvPr/>
        </p:nvCxnSpPr>
        <p:spPr>
          <a:xfrm flipV="1">
            <a:off x="2692105" y="1590324"/>
            <a:ext cx="346426" cy="346426"/>
          </a:xfrm>
          <a:prstGeom prst="line">
            <a:avLst/>
          </a:prstGeom>
          <a:ln w="158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472826F5-5D3B-43E8-5DC5-B8579DA32477}"/>
              </a:ext>
            </a:extLst>
          </p:cNvPr>
          <p:cNvSpPr/>
          <p:nvPr/>
        </p:nvSpPr>
        <p:spPr>
          <a:xfrm>
            <a:off x="3837293" y="3727153"/>
            <a:ext cx="509648" cy="50964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>
              <a:solidFill>
                <a:prstClr val="white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FCB268E-51B7-9DCB-317C-F99C86E343B9}"/>
              </a:ext>
            </a:extLst>
          </p:cNvPr>
          <p:cNvSpPr/>
          <p:nvPr/>
        </p:nvSpPr>
        <p:spPr>
          <a:xfrm>
            <a:off x="5906725" y="2035102"/>
            <a:ext cx="509648" cy="50964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>
              <a:solidFill>
                <a:prstClr val="white"/>
              </a:solidFill>
            </a:endParaRPr>
          </a:p>
        </p:txBody>
      </p:sp>
      <p:sp>
        <p:nvSpPr>
          <p:cNvPr id="62" name="Oval 61">
            <a:hlinkClick r:id="" action="ppaction://noaction"/>
            <a:extLst>
              <a:ext uri="{FF2B5EF4-FFF2-40B4-BE49-F238E27FC236}">
                <a16:creationId xmlns:a16="http://schemas.microsoft.com/office/drawing/2014/main" id="{A66B29B1-ED03-872F-9B3E-E033256AC6C5}"/>
              </a:ext>
            </a:extLst>
          </p:cNvPr>
          <p:cNvSpPr/>
          <p:nvPr/>
        </p:nvSpPr>
        <p:spPr>
          <a:xfrm>
            <a:off x="6614015" y="366713"/>
            <a:ext cx="295275" cy="295275"/>
          </a:xfrm>
          <a:prstGeom prst="ellipse">
            <a:avLst/>
          </a:prstGeom>
          <a:solidFill>
            <a:schemeClr val="bg1">
              <a:lumMod val="6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/>
          </a:p>
        </p:txBody>
      </p:sp>
      <p:sp>
        <p:nvSpPr>
          <p:cNvPr id="65" name="Oval 64">
            <a:hlinkClick r:id="" action="ppaction://noaction"/>
            <a:extLst>
              <a:ext uri="{FF2B5EF4-FFF2-40B4-BE49-F238E27FC236}">
                <a16:creationId xmlns:a16="http://schemas.microsoft.com/office/drawing/2014/main" id="{CBA957FD-6F6C-836F-1A6E-8C250837A350}"/>
              </a:ext>
            </a:extLst>
          </p:cNvPr>
          <p:cNvSpPr/>
          <p:nvPr/>
        </p:nvSpPr>
        <p:spPr>
          <a:xfrm>
            <a:off x="7011683" y="366713"/>
            <a:ext cx="295275" cy="295275"/>
          </a:xfrm>
          <a:prstGeom prst="ellipse">
            <a:avLst/>
          </a:prstGeom>
          <a:solidFill>
            <a:schemeClr val="bg1">
              <a:lumMod val="6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/>
          </a:p>
        </p:txBody>
      </p:sp>
      <p:sp>
        <p:nvSpPr>
          <p:cNvPr id="67" name="Oval 66">
            <a:hlinkClick r:id="" action="ppaction://noaction"/>
            <a:extLst>
              <a:ext uri="{FF2B5EF4-FFF2-40B4-BE49-F238E27FC236}">
                <a16:creationId xmlns:a16="http://schemas.microsoft.com/office/drawing/2014/main" id="{36F023B6-73FF-F50D-408F-99E9545D6101}"/>
              </a:ext>
            </a:extLst>
          </p:cNvPr>
          <p:cNvSpPr/>
          <p:nvPr/>
        </p:nvSpPr>
        <p:spPr>
          <a:xfrm>
            <a:off x="7404590" y="366713"/>
            <a:ext cx="295275" cy="295275"/>
          </a:xfrm>
          <a:prstGeom prst="ellipse">
            <a:avLst/>
          </a:prstGeom>
          <a:solidFill>
            <a:schemeClr val="bg1">
              <a:lumMod val="6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/>
          </a:p>
        </p:txBody>
      </p:sp>
      <p:sp>
        <p:nvSpPr>
          <p:cNvPr id="70" name="Oval 69">
            <a:hlinkClick r:id="" action="ppaction://noaction"/>
            <a:extLst>
              <a:ext uri="{FF2B5EF4-FFF2-40B4-BE49-F238E27FC236}">
                <a16:creationId xmlns:a16="http://schemas.microsoft.com/office/drawing/2014/main" id="{AA73BAFF-A410-323A-7337-9A2433D58DDE}"/>
              </a:ext>
            </a:extLst>
          </p:cNvPr>
          <p:cNvSpPr/>
          <p:nvPr/>
        </p:nvSpPr>
        <p:spPr>
          <a:xfrm>
            <a:off x="7804640" y="366713"/>
            <a:ext cx="295275" cy="295275"/>
          </a:xfrm>
          <a:prstGeom prst="ellipse">
            <a:avLst/>
          </a:prstGeom>
          <a:solidFill>
            <a:schemeClr val="bg1">
              <a:lumMod val="6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/>
          </a:p>
        </p:txBody>
      </p:sp>
      <p:sp>
        <p:nvSpPr>
          <p:cNvPr id="71" name="Oval 70">
            <a:hlinkClick r:id="" action="ppaction://noaction"/>
            <a:extLst>
              <a:ext uri="{FF2B5EF4-FFF2-40B4-BE49-F238E27FC236}">
                <a16:creationId xmlns:a16="http://schemas.microsoft.com/office/drawing/2014/main" id="{E44CB259-C3A5-14AD-C734-5EFB8CB401F8}"/>
              </a:ext>
            </a:extLst>
          </p:cNvPr>
          <p:cNvSpPr/>
          <p:nvPr/>
        </p:nvSpPr>
        <p:spPr>
          <a:xfrm>
            <a:off x="8202308" y="366713"/>
            <a:ext cx="295275" cy="295275"/>
          </a:xfrm>
          <a:prstGeom prst="ellipse">
            <a:avLst/>
          </a:prstGeom>
          <a:solidFill>
            <a:schemeClr val="bg1">
              <a:lumMod val="6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AU" sz="1200" dirty="0" err="1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7E4559-456C-FAB0-9D86-380BEA8817AA}"/>
              </a:ext>
            </a:extLst>
          </p:cNvPr>
          <p:cNvSpPr txBox="1"/>
          <p:nvPr/>
        </p:nvSpPr>
        <p:spPr>
          <a:xfrm>
            <a:off x="6498068" y="2021123"/>
            <a:ext cx="1194121" cy="361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AU" sz="1400" dirty="0">
                <a:solidFill>
                  <a:srgbClr val="004B60"/>
                </a:solidFill>
              </a:rPr>
              <a:t>1,577 from energy and utilities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898E84-2B8E-69C8-8175-AD2769BFE20E}"/>
              </a:ext>
            </a:extLst>
          </p:cNvPr>
          <p:cNvSpPr txBox="1"/>
          <p:nvPr/>
        </p:nvSpPr>
        <p:spPr>
          <a:xfrm>
            <a:off x="4458072" y="3789447"/>
            <a:ext cx="1246441" cy="361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AU" sz="1400" dirty="0">
                <a:solidFill>
                  <a:srgbClr val="004B60"/>
                </a:solidFill>
              </a:rPr>
              <a:t>15,117 from mining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D2688E3-524F-88C2-EA24-099653D3FA56}"/>
              </a:ext>
            </a:extLst>
          </p:cNvPr>
          <p:cNvGrpSpPr/>
          <p:nvPr/>
        </p:nvGrpSpPr>
        <p:grpSpPr>
          <a:xfrm>
            <a:off x="1284022" y="1805457"/>
            <a:ext cx="1786591" cy="1743086"/>
            <a:chOff x="2353420" y="2161053"/>
            <a:chExt cx="900788" cy="9007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A652C9-EB3D-CA87-A840-0363EAAB0213}"/>
                </a:ext>
              </a:extLst>
            </p:cNvPr>
            <p:cNvSpPr/>
            <p:nvPr/>
          </p:nvSpPr>
          <p:spPr>
            <a:xfrm>
              <a:off x="2390762" y="2205441"/>
              <a:ext cx="826301" cy="8263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766">
                <a:lnSpc>
                  <a:spcPct val="85000"/>
                </a:lnSpc>
                <a:spcAft>
                  <a:spcPts val="600"/>
                </a:spcAft>
                <a:defRPr/>
              </a:pPr>
              <a:endParaRPr lang="en-AU" sz="1200" dirty="0" err="1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365D04A-9808-3F8D-DED4-E777DE45F87A}"/>
                </a:ext>
              </a:extLst>
            </p:cNvPr>
            <p:cNvSpPr/>
            <p:nvPr/>
          </p:nvSpPr>
          <p:spPr>
            <a:xfrm>
              <a:off x="2353420" y="2161053"/>
              <a:ext cx="900788" cy="9007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766">
                <a:lnSpc>
                  <a:spcPct val="85000"/>
                </a:lnSpc>
                <a:spcAft>
                  <a:spcPts val="600"/>
                </a:spcAft>
                <a:defRPr/>
              </a:pPr>
              <a:endParaRPr lang="en-AU" sz="1200" dirty="0" err="1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id="{DFCD1C5C-AE0F-BA95-82AB-A9183E9DCAA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03712" y="2276798"/>
            <a:ext cx="783553" cy="801057"/>
            <a:chOff x="4695" y="126"/>
            <a:chExt cx="582" cy="595"/>
          </a:xfrm>
          <a:solidFill>
            <a:srgbClr val="BFD2D7">
              <a:alpha val="75000"/>
            </a:srgbClr>
          </a:solidFill>
        </p:grpSpPr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AB324CDF-545A-6CCA-3D05-0A8E84157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0" y="126"/>
              <a:ext cx="135" cy="1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500" b="0" i="0" u="none" strike="noStrike" kern="1200" cap="none" spc="0" normalizeH="0" baseline="0" noProof="0">
                <a:ln>
                  <a:noFill/>
                </a:ln>
                <a:solidFill>
                  <a:srgbClr val="004B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Oval 6">
              <a:extLst>
                <a:ext uri="{FF2B5EF4-FFF2-40B4-BE49-F238E27FC236}">
                  <a16:creationId xmlns:a16="http://schemas.microsoft.com/office/drawing/2014/main" id="{68A7377E-DD02-0FEE-2637-FD599C49E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" y="126"/>
              <a:ext cx="135" cy="1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500" b="0" i="0" u="none" strike="noStrike" kern="1200" cap="none" spc="0" normalizeH="0" baseline="0" noProof="0">
                <a:ln>
                  <a:noFill/>
                </a:ln>
                <a:solidFill>
                  <a:srgbClr val="004B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7">
              <a:extLst>
                <a:ext uri="{FF2B5EF4-FFF2-40B4-BE49-F238E27FC236}">
                  <a16:creationId xmlns:a16="http://schemas.microsoft.com/office/drawing/2014/main" id="{7A61E2C5-AD4E-40FF-3290-1A5E7B7E8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2" y="126"/>
              <a:ext cx="133" cy="1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500" b="0" i="0" u="none" strike="noStrike" kern="1200" cap="none" spc="0" normalizeH="0" baseline="0" noProof="0">
                <a:ln>
                  <a:noFill/>
                </a:ln>
                <a:solidFill>
                  <a:srgbClr val="004B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19A7461-EC25-6F1A-36FB-320C12002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8" y="283"/>
              <a:ext cx="251" cy="438"/>
            </a:xfrm>
            <a:custGeom>
              <a:avLst/>
              <a:gdLst>
                <a:gd name="T0" fmla="*/ 138 w 156"/>
                <a:gd name="T1" fmla="*/ 0 h 272"/>
                <a:gd name="T2" fmla="*/ 19 w 156"/>
                <a:gd name="T3" fmla="*/ 0 h 272"/>
                <a:gd name="T4" fmla="*/ 0 w 156"/>
                <a:gd name="T5" fmla="*/ 19 h 272"/>
                <a:gd name="T6" fmla="*/ 0 w 156"/>
                <a:gd name="T7" fmla="*/ 124 h 272"/>
                <a:gd name="T8" fmla="*/ 19 w 156"/>
                <a:gd name="T9" fmla="*/ 142 h 272"/>
                <a:gd name="T10" fmla="*/ 25 w 156"/>
                <a:gd name="T11" fmla="*/ 142 h 272"/>
                <a:gd name="T12" fmla="*/ 25 w 156"/>
                <a:gd name="T13" fmla="*/ 272 h 272"/>
                <a:gd name="T14" fmla="*/ 130 w 156"/>
                <a:gd name="T15" fmla="*/ 272 h 272"/>
                <a:gd name="T16" fmla="*/ 130 w 156"/>
                <a:gd name="T17" fmla="*/ 142 h 272"/>
                <a:gd name="T18" fmla="*/ 138 w 156"/>
                <a:gd name="T19" fmla="*/ 142 h 272"/>
                <a:gd name="T20" fmla="*/ 156 w 156"/>
                <a:gd name="T21" fmla="*/ 124 h 272"/>
                <a:gd name="T22" fmla="*/ 156 w 156"/>
                <a:gd name="T23" fmla="*/ 19 h 272"/>
                <a:gd name="T24" fmla="*/ 138 w 156"/>
                <a:gd name="T2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72">
                  <a:moveTo>
                    <a:pt x="13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4"/>
                    <a:pt x="9" y="142"/>
                    <a:pt x="19" y="142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25" y="272"/>
                    <a:pt x="25" y="272"/>
                    <a:pt x="25" y="272"/>
                  </a:cubicBezTo>
                  <a:cubicBezTo>
                    <a:pt x="130" y="272"/>
                    <a:pt x="130" y="272"/>
                    <a:pt x="130" y="272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48" y="142"/>
                    <a:pt x="156" y="134"/>
                    <a:pt x="156" y="124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56" y="8"/>
                    <a:pt x="148" y="0"/>
                    <a:pt x="1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500" b="0" i="0" u="none" strike="noStrike" kern="1200" cap="none" spc="0" normalizeH="0" baseline="0" noProof="0">
                <a:ln>
                  <a:noFill/>
                </a:ln>
                <a:solidFill>
                  <a:srgbClr val="004B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165FE9A8-9662-3509-DDFE-E5BE91E82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283"/>
              <a:ext cx="161" cy="438"/>
            </a:xfrm>
            <a:custGeom>
              <a:avLst/>
              <a:gdLst>
                <a:gd name="T0" fmla="*/ 75 w 100"/>
                <a:gd name="T1" fmla="*/ 124 h 272"/>
                <a:gd name="T2" fmla="*/ 75 w 100"/>
                <a:gd name="T3" fmla="*/ 19 h 272"/>
                <a:gd name="T4" fmla="*/ 80 w 100"/>
                <a:gd name="T5" fmla="*/ 0 h 272"/>
                <a:gd name="T6" fmla="*/ 18 w 100"/>
                <a:gd name="T7" fmla="*/ 0 h 272"/>
                <a:gd name="T8" fmla="*/ 0 w 100"/>
                <a:gd name="T9" fmla="*/ 19 h 272"/>
                <a:gd name="T10" fmla="*/ 0 w 100"/>
                <a:gd name="T11" fmla="*/ 124 h 272"/>
                <a:gd name="T12" fmla="*/ 18 w 100"/>
                <a:gd name="T13" fmla="*/ 142 h 272"/>
                <a:gd name="T14" fmla="*/ 24 w 100"/>
                <a:gd name="T15" fmla="*/ 142 h 272"/>
                <a:gd name="T16" fmla="*/ 24 w 100"/>
                <a:gd name="T17" fmla="*/ 272 h 272"/>
                <a:gd name="T18" fmla="*/ 100 w 100"/>
                <a:gd name="T19" fmla="*/ 272 h 272"/>
                <a:gd name="T20" fmla="*/ 100 w 100"/>
                <a:gd name="T21" fmla="*/ 163 h 272"/>
                <a:gd name="T22" fmla="*/ 75 w 100"/>
                <a:gd name="T23" fmla="*/ 12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272">
                  <a:moveTo>
                    <a:pt x="75" y="124"/>
                  </a:moveTo>
                  <a:cubicBezTo>
                    <a:pt x="75" y="19"/>
                    <a:pt x="75" y="19"/>
                    <a:pt x="75" y="19"/>
                  </a:cubicBezTo>
                  <a:cubicBezTo>
                    <a:pt x="75" y="12"/>
                    <a:pt x="77" y="6"/>
                    <a:pt x="8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4"/>
                    <a:pt x="8" y="142"/>
                    <a:pt x="18" y="142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24" y="272"/>
                    <a:pt x="24" y="272"/>
                    <a:pt x="24" y="272"/>
                  </a:cubicBezTo>
                  <a:cubicBezTo>
                    <a:pt x="100" y="272"/>
                    <a:pt x="100" y="272"/>
                    <a:pt x="100" y="272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85" y="156"/>
                    <a:pt x="75" y="141"/>
                    <a:pt x="75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500" b="0" i="0" u="none" strike="noStrike" kern="1200" cap="none" spc="0" normalizeH="0" baseline="0" noProof="0">
                <a:ln>
                  <a:noFill/>
                </a:ln>
                <a:solidFill>
                  <a:srgbClr val="004B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06BBE000-A8CC-9E3C-CF68-D4637354B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283"/>
              <a:ext cx="168" cy="438"/>
            </a:xfrm>
            <a:custGeom>
              <a:avLst/>
              <a:gdLst>
                <a:gd name="T0" fmla="*/ 85 w 104"/>
                <a:gd name="T1" fmla="*/ 0 h 272"/>
                <a:gd name="T2" fmla="*/ 22 w 104"/>
                <a:gd name="T3" fmla="*/ 0 h 272"/>
                <a:gd name="T4" fmla="*/ 26 w 104"/>
                <a:gd name="T5" fmla="*/ 19 h 272"/>
                <a:gd name="T6" fmla="*/ 26 w 104"/>
                <a:gd name="T7" fmla="*/ 124 h 272"/>
                <a:gd name="T8" fmla="*/ 0 w 104"/>
                <a:gd name="T9" fmla="*/ 164 h 272"/>
                <a:gd name="T10" fmla="*/ 0 w 104"/>
                <a:gd name="T11" fmla="*/ 272 h 272"/>
                <a:gd name="T12" fmla="*/ 78 w 104"/>
                <a:gd name="T13" fmla="*/ 272 h 272"/>
                <a:gd name="T14" fmla="*/ 78 w 104"/>
                <a:gd name="T15" fmla="*/ 142 h 272"/>
                <a:gd name="T16" fmla="*/ 85 w 104"/>
                <a:gd name="T17" fmla="*/ 142 h 272"/>
                <a:gd name="T18" fmla="*/ 104 w 104"/>
                <a:gd name="T19" fmla="*/ 124 h 272"/>
                <a:gd name="T20" fmla="*/ 104 w 104"/>
                <a:gd name="T21" fmla="*/ 19 h 272"/>
                <a:gd name="T22" fmla="*/ 85 w 104"/>
                <a:gd name="T2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272">
                  <a:moveTo>
                    <a:pt x="85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5" y="6"/>
                    <a:pt x="26" y="12"/>
                    <a:pt x="26" y="19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6" y="142"/>
                    <a:pt x="16" y="157"/>
                    <a:pt x="0" y="164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78" y="272"/>
                    <a:pt x="78" y="272"/>
                    <a:pt x="78" y="27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96" y="142"/>
                    <a:pt x="104" y="134"/>
                    <a:pt x="104" y="124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4" y="8"/>
                    <a:pt x="96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500" b="0" i="0" u="none" strike="noStrike" kern="1200" cap="none" spc="0" normalizeH="0" baseline="0" noProof="0">
                <a:ln>
                  <a:noFill/>
                </a:ln>
                <a:solidFill>
                  <a:srgbClr val="004B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1" name="Graphic 10" descr="Battery charging with solid fill">
            <a:extLst>
              <a:ext uri="{FF2B5EF4-FFF2-40B4-BE49-F238E27FC236}">
                <a16:creationId xmlns:a16="http://schemas.microsoft.com/office/drawing/2014/main" id="{AD363E37-7B80-ED69-F473-EF49FD91A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8797" y="2106098"/>
            <a:ext cx="365504" cy="365504"/>
          </a:xfrm>
          <a:prstGeom prst="rect">
            <a:avLst/>
          </a:prstGeom>
        </p:spPr>
      </p:pic>
      <p:pic>
        <p:nvPicPr>
          <p:cNvPr id="19" name="Graphic 18" descr="Production with solid fill">
            <a:extLst>
              <a:ext uri="{FF2B5EF4-FFF2-40B4-BE49-F238E27FC236}">
                <a16:creationId xmlns:a16="http://schemas.microsoft.com/office/drawing/2014/main" id="{D64BE377-65FC-6162-82B4-52BB063E6D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97260" y="2957602"/>
            <a:ext cx="347041" cy="347041"/>
          </a:xfrm>
          <a:prstGeom prst="rect">
            <a:avLst/>
          </a:prstGeom>
        </p:spPr>
      </p:pic>
      <p:pic>
        <p:nvPicPr>
          <p:cNvPr id="30" name="Graphic 29" descr="Continuous Improvement with solid fill">
            <a:extLst>
              <a:ext uri="{FF2B5EF4-FFF2-40B4-BE49-F238E27FC236}">
                <a16:creationId xmlns:a16="http://schemas.microsoft.com/office/drawing/2014/main" id="{D032284B-8D0E-4B75-89D3-EA45F16324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60164" y="2047837"/>
            <a:ext cx="484202" cy="484202"/>
          </a:xfrm>
          <a:prstGeom prst="rect">
            <a:avLst/>
          </a:prstGeom>
        </p:spPr>
      </p:pic>
      <p:pic>
        <p:nvPicPr>
          <p:cNvPr id="34" name="Graphic 33" descr="Raw Materials with solid fill">
            <a:extLst>
              <a:ext uri="{FF2B5EF4-FFF2-40B4-BE49-F238E27FC236}">
                <a16:creationId xmlns:a16="http://schemas.microsoft.com/office/drawing/2014/main" id="{6AF8A22F-1F2E-A738-0FC3-FF5BB7A881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13591" y="3787027"/>
            <a:ext cx="357052" cy="35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64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18 -0.0037 L -3.33333E-6 -2.71605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18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50" grpId="0" animBg="1"/>
      <p:bldP spid="49" grpId="0"/>
      <p:bldP spid="46" grpId="0" animBg="1"/>
      <p:bldP spid="45" grpId="0"/>
      <p:bldP spid="43" grpId="0" animBg="1"/>
      <p:bldP spid="48" grpId="0" animBg="1"/>
      <p:bldP spid="47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5b5ce2f899c0e5a2b41ca7ffe23b7719f2cdd"/>
  <p:tag name="ISPRING_RESOURCE_PATHS_HASH_PRESENTER" val="f028c515a1b6657d9a615cc6f432fb999f8441d"/>
</p:tagLst>
</file>

<file path=ppt/theme/theme1.xml><?xml version="1.0" encoding="utf-8"?>
<a:theme xmlns:a="http://schemas.openxmlformats.org/drawingml/2006/main" name="Office Theme">
  <a:themeElements>
    <a:clrScheme name="Shiftwork Solutions">
      <a:dk1>
        <a:sysClr val="windowText" lastClr="000000"/>
      </a:dk1>
      <a:lt1>
        <a:sysClr val="window" lastClr="FFFFFF"/>
      </a:lt1>
      <a:dk2>
        <a:srgbClr val="003F4A"/>
      </a:dk2>
      <a:lt2>
        <a:srgbClr val="D9D9D9"/>
      </a:lt2>
      <a:accent1>
        <a:srgbClr val="004B60"/>
      </a:accent1>
      <a:accent2>
        <a:srgbClr val="E08D2F"/>
      </a:accent2>
      <a:accent3>
        <a:srgbClr val="FCB316"/>
      </a:accent3>
      <a:accent4>
        <a:srgbClr val="EC6721"/>
      </a:accent4>
      <a:accent5>
        <a:srgbClr val="67BDD8"/>
      </a:accent5>
      <a:accent6>
        <a:srgbClr val="3797B1"/>
      </a:accent6>
      <a:hlink>
        <a:srgbClr val="E08D2F"/>
      </a:hlink>
      <a:folHlink>
        <a:srgbClr val="3797B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0" tIns="0" rIns="0" bIns="0" rtlCol="0" anchor="ctr"/>
      <a:lstStyle>
        <a:defPPr algn="ctr">
          <a:lnSpc>
            <a:spcPct val="85000"/>
          </a:lnSpc>
          <a:spcAft>
            <a:spcPts val="600"/>
          </a:spcAft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accent2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85000"/>
          </a:lnSpc>
          <a:spcAft>
            <a:spcPts val="1200"/>
          </a:spcAft>
          <a:defRPr sz="12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hiftwork Solutions">
      <a:dk1>
        <a:sysClr val="windowText" lastClr="000000"/>
      </a:dk1>
      <a:lt1>
        <a:sysClr val="window" lastClr="FFFFFF"/>
      </a:lt1>
      <a:dk2>
        <a:srgbClr val="003F4A"/>
      </a:dk2>
      <a:lt2>
        <a:srgbClr val="D9D9D9"/>
      </a:lt2>
      <a:accent1>
        <a:srgbClr val="004B60"/>
      </a:accent1>
      <a:accent2>
        <a:srgbClr val="E08D2F"/>
      </a:accent2>
      <a:accent3>
        <a:srgbClr val="FCB316"/>
      </a:accent3>
      <a:accent4>
        <a:srgbClr val="EC6721"/>
      </a:accent4>
      <a:accent5>
        <a:srgbClr val="67BDD8"/>
      </a:accent5>
      <a:accent6>
        <a:srgbClr val="3797B1"/>
      </a:accent6>
      <a:hlink>
        <a:srgbClr val="E08D2F"/>
      </a:hlink>
      <a:folHlink>
        <a:srgbClr val="3797B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0" tIns="0" rIns="0" bIns="0" rtlCol="0" anchor="ctr"/>
      <a:lstStyle>
        <a:defPPr algn="ctr">
          <a:lnSpc>
            <a:spcPct val="85000"/>
          </a:lnSpc>
          <a:spcAft>
            <a:spcPts val="600"/>
          </a:spcAft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accent2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85000"/>
          </a:lnSpc>
          <a:spcAft>
            <a:spcPts val="1200"/>
          </a:spcAft>
          <a:defRPr sz="12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WS IC Presentation - FULL" id="{8DE73A62-3050-4B6E-BD2F-025CB46A82EE}" vid="{F4D5019B-B301-429B-8572-9EA86845A0A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3f9746-f441-4530-927b-f0a62a99c512" xsi:nil="true"/>
    <lcf76f155ced4ddcb4097134ff3c332f xmlns="9c17c14c-5df2-4431-8fdf-424a5931b1f4">
      <Terms xmlns="http://schemas.microsoft.com/office/infopath/2007/PartnerControls"/>
    </lcf76f155ced4ddcb4097134ff3c332f>
    <_dlc_DocId xmlns="4e3f9746-f441-4530-927b-f0a62a99c512">NHRJHJCW577Q-112099445-182275</_dlc_DocId>
    <_dlc_DocIdUrl xmlns="4e3f9746-f441-4530-927b-f0a62a99c512">
      <Url>https://asmc.sharepoint.com/sites/Company/_layouts/15/DocIdRedir.aspx?ID=NHRJHJCW577Q-112099445-182275</Url>
      <Description>NHRJHJCW577Q-112099445-182275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381EE5D03D124A9E7BA4379B70ABB7" ma:contentTypeVersion="13" ma:contentTypeDescription="Create a new document." ma:contentTypeScope="" ma:versionID="db6a544e1685b848d1fe9e224c96d6f2">
  <xsd:schema xmlns:xsd="http://www.w3.org/2001/XMLSchema" xmlns:xs="http://www.w3.org/2001/XMLSchema" xmlns:p="http://schemas.microsoft.com/office/2006/metadata/properties" xmlns:ns2="4e3f9746-f441-4530-927b-f0a62a99c512" xmlns:ns3="9c17c14c-5df2-4431-8fdf-424a5931b1f4" targetNamespace="http://schemas.microsoft.com/office/2006/metadata/properties" ma:root="true" ma:fieldsID="41a507089a331312bcacc6a04e6198f4" ns2:_="" ns3:_="">
    <xsd:import namespace="4e3f9746-f441-4530-927b-f0a62a99c512"/>
    <xsd:import namespace="9c17c14c-5df2-4431-8fdf-424a5931b1f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3f9746-f441-4530-927b-f0a62a99c51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2" nillable="true" ma:displayName="Taxonomy Catch All Column" ma:hidden="true" ma:list="{000cd8c1-e207-4b38-9c16-bab5a6aaf47f}" ma:internalName="TaxCatchAll" ma:showField="CatchAllData" ma:web="4e3f9746-f441-4530-927b-f0a62a99c5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7c14c-5df2-4431-8fdf-424a5931b1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788b49-3aed-4066-ab07-65f7d4b76d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1B38C5B-49C0-498C-A328-06230074C963}">
  <ds:schemaRefs>
    <ds:schemaRef ds:uri="http://schemas.microsoft.com/office/2006/documentManagement/types"/>
    <ds:schemaRef ds:uri="http://purl.org/dc/dcmitype/"/>
    <ds:schemaRef ds:uri="61a734e1-14cb-4f90-b104-bef39e8a484e"/>
    <ds:schemaRef ds:uri="http://www.w3.org/XML/1998/namespace"/>
    <ds:schemaRef ds:uri="http://purl.org/dc/terms/"/>
    <ds:schemaRef ds:uri="http://purl.org/dc/elements/1.1/"/>
    <ds:schemaRef ds:uri="a6f1c44a-4656-4397-940d-c9d8b1940830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AF2AD0B-3800-4F35-9EF7-5FEEF159AA67}"/>
</file>

<file path=customXml/itemProps3.xml><?xml version="1.0" encoding="utf-8"?>
<ds:datastoreItem xmlns:ds="http://schemas.openxmlformats.org/officeDocument/2006/customXml" ds:itemID="{996C6AE7-8053-4819-887C-842504F9199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DDB9266-B77C-43D3-B0F5-072613454CD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19689</TotalTime>
  <Words>905</Words>
  <Application>Microsoft Office PowerPoint</Application>
  <PresentationFormat>On-screen Show (16:9)</PresentationFormat>
  <Paragraphs>420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Courier New</vt:lpstr>
      <vt:lpstr>Office Theme</vt:lpstr>
      <vt:lpstr>Office Theme</vt:lpstr>
      <vt:lpstr>PowerPoint Presentation</vt:lpstr>
      <vt:lpstr>PowerPoint Presentation</vt:lpstr>
      <vt:lpstr>PowerPoint Presentation</vt:lpstr>
      <vt:lpstr>OUR EXPERIENCE</vt:lpstr>
      <vt:lpstr>OUR METHODOLOGY</vt:lpstr>
      <vt:lpstr>PowerPoint Presentation</vt:lpstr>
      <vt:lpstr>SHIFTWORK IN AUSTRALIA</vt:lpstr>
      <vt:lpstr>SHIFT WORKER ASSESSMENT DATABASE</vt:lpstr>
      <vt:lpstr>SHIFTWORK INDUSTRIES REPRESENTED</vt:lpstr>
      <vt:lpstr>ROSTER PERFORMANCE INDICATORS – HEALTH AND SAFETY</vt:lpstr>
      <vt:lpstr>PowerPoint Presentation</vt:lpstr>
      <vt:lpstr>AGE OF EMPLOYEES</vt:lpstr>
      <vt:lpstr>COMMUTE TIMES (ONE WAY)</vt:lpstr>
      <vt:lpstr>CHILDREN REQUIRING CARE</vt:lpstr>
      <vt:lpstr>SLEEP PATTERNS</vt:lpstr>
      <vt:lpstr>PROBLEM WITH POOR QUALITY SLEEP</vt:lpstr>
      <vt:lpstr>OBSERVED POOR PERFORMANCE/ POOR SAFETY PRACTICES</vt:lpstr>
      <vt:lpstr>EMPLOYEE HEALTH HABITS</vt:lpstr>
      <vt:lpstr>CURRENT ROSTER SATISFACTION</vt:lpstr>
      <vt:lpstr>JOB SATISFACTION</vt:lpstr>
      <vt:lpstr>BETTER ROSTERS THAN CURRENT?</vt:lpstr>
      <vt:lpstr>REASONS FOR CURRENT ROSTER DISSATISFACTION</vt:lpstr>
      <vt:lpstr>PREFERRED SHIFT LENGTH </vt:lpstr>
      <vt:lpstr>LENGTH OF WORK CYCLES</vt:lpstr>
      <vt:lpstr>PREFERRED SHIFT START AND FINISH TIMES 8 Hour Shifts</vt:lpstr>
      <vt:lpstr>HOW MUCH OVERTIME ARE YOU WORKING?</vt:lpstr>
      <vt:lpstr>PREFERRED WORK HOURS PER WEEK </vt:lpstr>
      <vt:lpstr>ROTATING OR PERMANENT SHIFTS</vt:lpstr>
      <vt:lpstr>PREFERRED SHIFT ROTATION</vt:lpstr>
      <vt:lpstr>WHICH WOULD YOU PREFER TO WORK?</vt:lpstr>
      <vt:lpstr>CONSIDERED CHANGING CURRENT EMPLOYMENT?</vt:lpstr>
      <vt:lpstr>SINGLE MOST DESIRED BENEFIT </vt:lpstr>
      <vt:lpstr>WILLINGNESS FOR  A  6 - 12 MONTH TRIAL</vt:lpstr>
      <vt:lpstr>OPINION OF ROSTER REVIEW PROGRAM</vt:lpstr>
      <vt:lpstr>PowerPoint Presentation</vt:lpstr>
      <vt:lpstr>1994 ROSTER</vt:lpstr>
      <vt:lpstr>SINGLE MOST DESIRED BENEFIT 1994</vt:lpstr>
      <vt:lpstr>2024 ROSTER</vt:lpstr>
      <vt:lpstr>PowerPoint Presentation</vt:lpstr>
      <vt:lpstr>FATIGUE GUIDELINES</vt:lpstr>
      <vt:lpstr>CLOCKWISE (FORWARD) ROSTER ROTATION</vt:lpstr>
      <vt:lpstr>ANTI-CLOCKWISE (BACKWARD) ROSTER ROTATION</vt:lpstr>
      <vt:lpstr>IN SUMMARY - ACHIEVING AN ACCEPTABLE LEVEL OF RISK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Chu</dc:creator>
  <cp:lastModifiedBy>James Huemmer</cp:lastModifiedBy>
  <cp:revision>1419</cp:revision>
  <cp:lastPrinted>2025-02-10T02:19:58Z</cp:lastPrinted>
  <dcterms:created xsi:type="dcterms:W3CDTF">2014-09-01T01:20:56Z</dcterms:created>
  <dcterms:modified xsi:type="dcterms:W3CDTF">2025-03-24T12:59:21Z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0x0101007A381EE5D03D124A9E7BA4379B70ABB7</vt:lpwstr>
  </property>
  <property fmtid="{D5CDD505-2E9C-101B-9397-08002B2CF9AE}" pid="3" name="Order">
    <vt:r8>16799800</vt:r8>
  </property>
  <property fmtid="{D5CDD505-2E9C-101B-9397-08002B2CF9AE}" pid="4" name="MediaServiceImageTags">
    <vt:lpwstr/>
  </property>
  <property fmtid="{D5CDD505-2E9C-101B-9397-08002B2CF9AE}" pid="5" name="_dlc_DocIdItemGuid">
    <vt:lpwstr>90003e44-71a7-4b0f-abcf-a95397e29401</vt:lpwstr>
  </property>
</Properties>
</file>