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82" r:id="rId3"/>
    <p:sldId id="271" r:id="rId4"/>
    <p:sldId id="263" r:id="rId5"/>
    <p:sldId id="272" r:id="rId6"/>
    <p:sldId id="280" r:id="rId7"/>
    <p:sldId id="283" r:id="rId8"/>
    <p:sldId id="270" r:id="rId9"/>
    <p:sldId id="281" r:id="rId10"/>
    <p:sldId id="27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>
        <p:scale>
          <a:sx n="100" d="100"/>
          <a:sy n="100" d="100"/>
        </p:scale>
        <p:origin x="23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2D68-5806-4643-9F82-8362C29B4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EC360-30CB-2C4E-B46B-24B5F5D3C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BDC3E-C1E0-6049-B675-8F489558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2F12C-A6FE-0E4F-84B2-12844382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8F28-4890-3041-AC08-17E75D9B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C9BD-2483-C640-82C1-ECE9E6E0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0C5B-372B-1741-A38F-A7BF19E8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CBD68-71DF-864F-9D28-3BB1A5DA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1B28-86AB-CB4E-858B-EB99F4CC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530E-AAB3-0B43-8F37-844606EA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F62D0-7CFA-E74E-ACB3-C43F7B4D7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57056-4E05-CA43-81ED-4CC054586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B0BD5-D5D5-054C-8857-CA76101B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172CC-844C-694F-8058-5C93B688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55F5B-8DEE-9D40-A33A-F8DBA595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8566-829B-D94F-82B6-1D11CB97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23DF-1824-4C4D-AB21-39DD04D66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78A41-341C-9549-BDD0-2F2D0DE0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5D2CD-743D-0F4F-8A3E-F77BF1FE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E970C-E093-6B4E-AD40-9A1FF080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9B49-89A8-0D44-903E-022EC775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15F13-4D61-ED48-B4E6-A79C80181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D4B8F-6588-634A-9631-12BE55CB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6A08B-267F-174C-9FD0-9EF3A798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D0D86-1A0F-5949-B438-216D6106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B069-935B-E045-8B1A-34589FCD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910F-98B5-F24E-B721-E651120CA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1705C-EBDB-D84F-AC43-E7D6F4CCB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9F6B7-9436-A846-8DBE-9E637D2C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1B785-C693-2342-A78D-CCF1BD4F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A21A6-DAEB-504D-8F13-45B580CB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60D3-E63E-4445-9677-263FD570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65731-F1D4-AB46-BE7F-A6A1F951A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87C0A-FF3E-8641-ADC6-26D4D470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FC7C2-64E8-214A-A74E-8BA8C6AC9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3CA0F-9ABC-E644-A97C-F5C04AB79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9DD33-441B-4F45-AE7B-B28A00F2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94400-49E0-D34D-9E82-4C605CA5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2FCB1-3AA3-0645-9AFF-1656CFA0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6411-EB7E-C942-926E-07D872D1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67094-9D05-624A-B744-AF1DFAA9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DE02F-6445-EE41-9B83-30A548E5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CB79E-E341-5444-A748-12316E51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2F988-F641-A548-8499-359AC0C4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45F1D-63D2-DB4D-B283-D18152F0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AAFC-C90F-8147-9F3D-5EAC7C7E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E703-A2B7-CB41-95C3-A767486C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6A08-32A3-AB4B-B336-244F68A6B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18D73-A9B5-9841-8113-AF756B3F0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9B5B5-B684-6E40-AF7E-F3DFBE89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17429-55C5-9D4E-A566-A5F86921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A7E4B-0001-A846-8FD3-F2E03BA5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3412-1A73-F845-96D5-33C8797F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71978-9D8A-9945-ABD9-804835E1D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BB2F4-1EB7-1E4E-A4F1-DD69E90E8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085E-1787-5B4B-89AC-D862BB6B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D784D-8373-0549-9073-B3B25147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08166-5582-A049-B719-DC048A1B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A0908-BEB3-5846-B3A7-6097E8CD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ABF3E-6DE8-424E-AECE-6F3974918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C81-6A0F-6342-BC27-4C154A2A6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1EC7C-E34E-734C-9677-27450D8C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6A521-3676-7945-9245-8894EA5C8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D96E1-E102-C445-9142-3A97ACA3F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CABA-1549-494D-9FBE-B67B2C4E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A picture containing shape&#10;&#10;Description automatically generated">
            <a:extLst>
              <a:ext uri="{FF2B5EF4-FFF2-40B4-BE49-F238E27FC236}">
                <a16:creationId xmlns:a16="http://schemas.microsoft.com/office/drawing/2014/main" id="{A3756671-DF04-BA48-A5DB-A6EF2715A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2B52B-2BA5-124F-B269-91E44F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8" y="2058528"/>
            <a:ext cx="93851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CPE: Safeguarding the Sugar Industry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0291D-CE0E-22B8-F647-F6A13156A975}"/>
              </a:ext>
            </a:extLst>
          </p:cNvPr>
          <p:cNvSpPr txBox="1"/>
          <p:nvPr/>
        </p:nvSpPr>
        <p:spPr>
          <a:xfrm>
            <a:off x="344198" y="3060926"/>
            <a:ext cx="88183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Consolidated Engineering Plastics Products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Leaders in Machinery Guarding</a:t>
            </a:r>
          </a:p>
        </p:txBody>
      </p:sp>
    </p:spTree>
    <p:extLst>
      <p:ext uri="{BB962C8B-B14F-4D97-AF65-F5344CB8AC3E}">
        <p14:creationId xmlns:p14="http://schemas.microsoft.com/office/powerpoint/2010/main" val="343201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9DD60B-005B-CD40-90BC-7A723887A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BCBF5B1-FCF9-1345-B276-8A67F9C4A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8" descr="A picture containing shape&#10;&#10;Description automatically generated">
            <a:extLst>
              <a:ext uri="{FF2B5EF4-FFF2-40B4-BE49-F238E27FC236}">
                <a16:creationId xmlns:a16="http://schemas.microsoft.com/office/drawing/2014/main" id="{93ACF263-C925-F543-8E29-2DCF90154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2B52B-2BA5-124F-B269-91E44F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288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6D8D0E-FD14-3949-819A-EBBCCD43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37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• Over 35 years of expertise in the sugar industry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• Delivering innovative guarding solutions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• Enhancing safety, efficiency, and productivity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• Trusted by sugar mills across Australia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9D8F5D2B-6945-0A4B-8CD6-3D9B53257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3A1E1-AA8F-EAC3-650C-ADB90853A167}"/>
              </a:ext>
            </a:extLst>
          </p:cNvPr>
          <p:cNvSpPr/>
          <p:nvPr/>
        </p:nvSpPr>
        <p:spPr>
          <a:xfrm>
            <a:off x="0" y="1939635"/>
            <a:ext cx="12192000" cy="262313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954D9-DDDF-4E44-8949-4F75EE31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5" y="1402825"/>
            <a:ext cx="10515600" cy="71590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History: A Legacy in Sugar Milling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10488-2E51-D943-9F1F-9CB03E8E9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60" y="2242415"/>
            <a:ext cx="11074879" cy="2135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Founded in 1988 in Mackay, QLD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Specializing in high-quality industrial plastics and rubber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Supporting sugar mills with advanced machinery guarding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Certified under ISO 9001 for quality assurance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6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6AE1F1E3-0211-E648-B945-BDF61048B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6E2D78-9A73-6557-0F32-3B1B2D438D53}"/>
              </a:ext>
            </a:extLst>
          </p:cNvPr>
          <p:cNvSpPr/>
          <p:nvPr/>
        </p:nvSpPr>
        <p:spPr>
          <a:xfrm>
            <a:off x="0" y="1948873"/>
            <a:ext cx="12192000" cy="273396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6D8D0E-FD14-3949-819A-EBBCCD43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0546"/>
            <a:ext cx="11113655" cy="339681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High-speed rotating components pose safety risks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Exposure to extreme temperatures and high humidity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Corrosive substances such as molasses and sugarcane juice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• Need for efficient, low-maintenance guarding solutions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B01EA2-7596-C4AB-3EC8-ACA8AB65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1101290"/>
            <a:ext cx="909558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Challenges in the Sugar Industry</a:t>
            </a:r>
          </a:p>
        </p:txBody>
      </p:sp>
    </p:spTree>
    <p:extLst>
      <p:ext uri="{BB962C8B-B14F-4D97-AF65-F5344CB8AC3E}">
        <p14:creationId xmlns:p14="http://schemas.microsoft.com/office/powerpoint/2010/main" val="72580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 descr="A picture containing chart&#10;&#10;Description automatically generated">
            <a:extLst>
              <a:ext uri="{FF2B5EF4-FFF2-40B4-BE49-F238E27FC236}">
                <a16:creationId xmlns:a16="http://schemas.microsoft.com/office/drawing/2014/main" id="{AB3EA668-AEAF-9E4A-86B6-9F40DF138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2B52B-2BA5-124F-B269-91E44F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218"/>
            <a:ext cx="9448800" cy="96534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CPE's Machinery Guarding Solutions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4EBB4D07-7A57-C242-BF9E-971244B0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81" y="1316326"/>
            <a:ext cx="9843828" cy="250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•</a:t>
            </a:r>
            <a:r>
              <a:rPr lang="en-AU" sz="2400" b="1" dirty="0">
                <a:latin typeface="Century Gothic" panose="020B0502020202020204" pitchFamily="34" charset="0"/>
              </a:rPr>
              <a:t> Pump Guards -</a:t>
            </a:r>
            <a:r>
              <a:rPr lang="en-AU" sz="2400" dirty="0">
                <a:latin typeface="Century Gothic" panose="020B0502020202020204" pitchFamily="34" charset="0"/>
              </a:rPr>
              <a:t>Protect workers from moving pump parts</a:t>
            </a:r>
          </a:p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• </a:t>
            </a:r>
            <a:r>
              <a:rPr lang="en-AU" sz="2400" b="1" dirty="0">
                <a:latin typeface="Century Gothic" panose="020B0502020202020204" pitchFamily="34" charset="0"/>
              </a:rPr>
              <a:t>Pulley Guards -</a:t>
            </a:r>
            <a:r>
              <a:rPr lang="en-AU" sz="2400" dirty="0">
                <a:latin typeface="Century Gothic" panose="020B0502020202020204" pitchFamily="34" charset="0"/>
              </a:rPr>
              <a:t>Shield belt-driven equipment from hazards</a:t>
            </a:r>
          </a:p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• </a:t>
            </a:r>
            <a:r>
              <a:rPr lang="en-AU" sz="2400" b="1" dirty="0">
                <a:latin typeface="Century Gothic" panose="020B0502020202020204" pitchFamily="34" charset="0"/>
              </a:rPr>
              <a:t>Agitator Guards - </a:t>
            </a:r>
            <a:r>
              <a:rPr lang="en-AU" sz="2400" dirty="0">
                <a:latin typeface="Century Gothic" panose="020B0502020202020204" pitchFamily="34" charset="0"/>
              </a:rPr>
              <a:t>Prevent entanglement in refining processes</a:t>
            </a:r>
          </a:p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• </a:t>
            </a:r>
            <a:r>
              <a:rPr lang="en-AU" sz="2400" b="1" dirty="0">
                <a:latin typeface="Century Gothic" panose="020B0502020202020204" pitchFamily="34" charset="0"/>
              </a:rPr>
              <a:t>Belt Drive Guards - </a:t>
            </a:r>
            <a:r>
              <a:rPr lang="en-AU" sz="2400" dirty="0">
                <a:latin typeface="Century Gothic" panose="020B0502020202020204" pitchFamily="34" charset="0"/>
              </a:rPr>
              <a:t>Secure conveyors transporting mill product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yellow box with a handle&#10;&#10;AI-generated content may be incorrect.">
            <a:extLst>
              <a:ext uri="{FF2B5EF4-FFF2-40B4-BE49-F238E27FC236}">
                <a16:creationId xmlns:a16="http://schemas.microsoft.com/office/drawing/2014/main" id="{79F019A0-DA14-D457-87E8-9D352CA42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464" y="4007606"/>
            <a:ext cx="2242640" cy="2625687"/>
          </a:xfrm>
          <a:prstGeom prst="rect">
            <a:avLst/>
          </a:prstGeom>
        </p:spPr>
      </p:pic>
      <p:pic>
        <p:nvPicPr>
          <p:cNvPr id="6" name="Picture 5" descr="A yellow box with holes and a sign&#10;&#10;AI-generated content may be incorrect.">
            <a:extLst>
              <a:ext uri="{FF2B5EF4-FFF2-40B4-BE49-F238E27FC236}">
                <a16:creationId xmlns:a16="http://schemas.microsoft.com/office/drawing/2014/main" id="{FE718DA3-B9DE-819E-9F60-053632431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1" y="5099906"/>
            <a:ext cx="3323683" cy="1621762"/>
          </a:xfrm>
          <a:prstGeom prst="rect">
            <a:avLst/>
          </a:prstGeom>
        </p:spPr>
      </p:pic>
      <p:pic>
        <p:nvPicPr>
          <p:cNvPr id="10" name="Picture 9" descr="A group of yellow objects&#10;&#10;AI-generated content may be incorrect.">
            <a:extLst>
              <a:ext uri="{FF2B5EF4-FFF2-40B4-BE49-F238E27FC236}">
                <a16:creationId xmlns:a16="http://schemas.microsoft.com/office/drawing/2014/main" id="{FC5A6EF2-1B03-1A38-79D8-B1C5F83D7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621" y="3048000"/>
            <a:ext cx="6453733" cy="37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 descr="Shape&#10;&#10;Description automatically generated">
            <a:extLst>
              <a:ext uri="{FF2B5EF4-FFF2-40B4-BE49-F238E27FC236}">
                <a16:creationId xmlns:a16="http://schemas.microsoft.com/office/drawing/2014/main" id="{9960CA8B-0C0E-044E-BBF4-1497CCFAF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FD0D1F-DE5D-3DFC-C465-0DB8CBD59F02}"/>
              </a:ext>
            </a:extLst>
          </p:cNvPr>
          <p:cNvSpPr/>
          <p:nvPr/>
        </p:nvSpPr>
        <p:spPr>
          <a:xfrm>
            <a:off x="0" y="1936461"/>
            <a:ext cx="12192000" cy="273396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6D8D0E-FD14-3949-819A-EBBCCD43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2420356"/>
            <a:ext cx="10515600" cy="2042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• Prevents workplace injuries and fatalities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• Increases efficiency and reduces downtime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• Complies with Australian safety standards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• Minimizes long-term maintenance costs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yellow machine with pipes and tubes&#10;&#10;AI-generated content may be incorrect.">
            <a:extLst>
              <a:ext uri="{FF2B5EF4-FFF2-40B4-BE49-F238E27FC236}">
                <a16:creationId xmlns:a16="http://schemas.microsoft.com/office/drawing/2014/main" id="{ED38073E-9BDE-4569-E95D-02AED68FC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81698" y="2547697"/>
            <a:ext cx="4926060" cy="3694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2B52B-2BA5-124F-B269-91E44F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94793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Why Machinery Guarding Matters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0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C8CE2DF-9022-5B44-A805-0A78594AE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6D8D0E-FD14-3949-819A-EBBCCD43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036" y="1746623"/>
            <a:ext cx="7527635" cy="224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• </a:t>
            </a:r>
            <a:r>
              <a:rPr lang="en-US" sz="2000" b="1" dirty="0">
                <a:latin typeface="Century Gothic" panose="020B0502020202020204" pitchFamily="34" charset="0"/>
              </a:rPr>
              <a:t>Industry-Specific Solutions </a:t>
            </a:r>
            <a:r>
              <a:rPr lang="en-US" sz="2000" dirty="0">
                <a:latin typeface="Century Gothic" panose="020B0502020202020204" pitchFamily="34" charset="0"/>
              </a:rPr>
              <a:t>– Custom-built for sugar mills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• </a:t>
            </a:r>
            <a:r>
              <a:rPr lang="en-US" sz="2000" b="1" dirty="0">
                <a:latin typeface="Century Gothic" panose="020B0502020202020204" pitchFamily="34" charset="0"/>
              </a:rPr>
              <a:t>Durable Materials </a:t>
            </a:r>
            <a:r>
              <a:rPr lang="en-US" sz="2000" dirty="0">
                <a:latin typeface="Century Gothic" panose="020B0502020202020204" pitchFamily="34" charset="0"/>
              </a:rPr>
              <a:t>– HDPE &amp; industrial rubber for longevity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• </a:t>
            </a:r>
            <a:r>
              <a:rPr lang="en-US" sz="2000" b="1" dirty="0">
                <a:latin typeface="Century Gothic" panose="020B0502020202020204" pitchFamily="34" charset="0"/>
              </a:rPr>
              <a:t>Full Compliance </a:t>
            </a:r>
            <a:r>
              <a:rPr lang="en-US" sz="2000" dirty="0">
                <a:latin typeface="Century Gothic" panose="020B0502020202020204" pitchFamily="34" charset="0"/>
              </a:rPr>
              <a:t>– Meets AS 4024.1:2014 standards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• </a:t>
            </a:r>
            <a:r>
              <a:rPr lang="en-US" sz="2000" b="1" dirty="0">
                <a:latin typeface="Century Gothic" panose="020B0502020202020204" pitchFamily="34" charset="0"/>
              </a:rPr>
              <a:t>On-Site Support </a:t>
            </a:r>
            <a:r>
              <a:rPr lang="en-US" sz="2000" dirty="0">
                <a:latin typeface="Century Gothic" panose="020B0502020202020204" pitchFamily="34" charset="0"/>
              </a:rPr>
              <a:t>– Dedicated engineers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2B52B-2BA5-124F-B269-91E44F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48" y="657810"/>
            <a:ext cx="7279410" cy="71841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Why choose </a:t>
            </a:r>
            <a:br>
              <a:rPr lang="en-AU" b="1" dirty="0">
                <a:latin typeface="Century Gothic" panose="020B0502020202020204" pitchFamily="34" charset="0"/>
              </a:rPr>
            </a:br>
            <a:r>
              <a:rPr lang="en-AU" b="1" dirty="0">
                <a:latin typeface="Century Gothic" panose="020B0502020202020204" pitchFamily="34" charset="0"/>
              </a:rPr>
              <a:t>Consolidated?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4A4B4-1025-FFCB-3B20-63CAA3D53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2011">
            <a:off x="161939" y="316821"/>
            <a:ext cx="6620278" cy="55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2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 descr="A picture containing shape&#10;&#10;Description automatically generated">
            <a:extLst>
              <a:ext uri="{FF2B5EF4-FFF2-40B4-BE49-F238E27FC236}">
                <a16:creationId xmlns:a16="http://schemas.microsoft.com/office/drawing/2014/main" id="{B178A285-03D5-F04E-B624-B8D31DD70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6BBFD7-97F8-8210-8436-B26DF90D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66" y="2103437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The Future of Sugar Industry Safety</a:t>
            </a:r>
          </a:p>
        </p:txBody>
      </p:sp>
    </p:spTree>
    <p:extLst>
      <p:ext uri="{BB962C8B-B14F-4D97-AF65-F5344CB8AC3E}">
        <p14:creationId xmlns:p14="http://schemas.microsoft.com/office/powerpoint/2010/main" val="383904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4" descr="Logo, company name&#10;&#10;Description automatically generated">
            <a:extLst>
              <a:ext uri="{FF2B5EF4-FFF2-40B4-BE49-F238E27FC236}">
                <a16:creationId xmlns:a16="http://schemas.microsoft.com/office/drawing/2014/main" id="{A51DDC1B-17DB-DA49-9586-7D6D8582A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2B52B-2BA5-124F-B269-91E44F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66" y="39083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Future of Sugar Industry Safety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6D8D0E-FD14-3949-819A-EBBCCD43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1351171"/>
            <a:ext cx="11556216" cy="43199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• Development of smart safety solutions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• Continued commitment to innovation &amp; risk management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• Expanding sustainable guarding solutions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• CPE has been safeguarding sugar mills for over 35 years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• Our solutions enhance worker safety and operational efficiency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• We are committed to driving innovation in machinery guarding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• Let's make sugar mills safer together!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0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EA8B1C4-2BF1-F14C-8711-AB90E7533D11}" vid="{68F22184-01B5-1E4A-B64B-B0A3298D18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81EE5D03D124A9E7BA4379B70ABB7" ma:contentTypeVersion="13" ma:contentTypeDescription="Create a new document." ma:contentTypeScope="" ma:versionID="db6a544e1685b848d1fe9e224c96d6f2">
  <xsd:schema xmlns:xsd="http://www.w3.org/2001/XMLSchema" xmlns:xs="http://www.w3.org/2001/XMLSchema" xmlns:p="http://schemas.microsoft.com/office/2006/metadata/properties" xmlns:ns2="4e3f9746-f441-4530-927b-f0a62a99c512" xmlns:ns3="9c17c14c-5df2-4431-8fdf-424a5931b1f4" targetNamespace="http://schemas.microsoft.com/office/2006/metadata/properties" ma:root="true" ma:fieldsID="41a507089a331312bcacc6a04e6198f4" ns2:_="" ns3:_="">
    <xsd:import namespace="4e3f9746-f441-4530-927b-f0a62a99c512"/>
    <xsd:import namespace="9c17c14c-5df2-4431-8fdf-424a5931b1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f9746-f441-4530-927b-f0a62a99c5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000cd8c1-e207-4b38-9c16-bab5a6aaf47f}" ma:internalName="TaxCatchAll" ma:showField="CatchAllData" ma:web="4e3f9746-f441-4530-927b-f0a62a99c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7c14c-5df2-4431-8fdf-424a5931b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88b49-3aed-4066-ab07-65f7d4b7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e3f9746-f441-4530-927b-f0a62a99c512">NHRJHJCW577Q-112099445-180791</_dlc_DocId>
    <_dlc_DocIdUrl xmlns="4e3f9746-f441-4530-927b-f0a62a99c512">
      <Url>https://asmc.sharepoint.com/sites/Company/_layouts/15/DocIdRedir.aspx?ID=NHRJHJCW577Q-112099445-180791</Url>
      <Description>NHRJHJCW577Q-112099445-180791</Description>
    </_dlc_DocIdUrl>
    <TaxCatchAll xmlns="4e3f9746-f441-4530-927b-f0a62a99c512" xsi:nil="true"/>
    <lcf76f155ced4ddcb4097134ff3c332f xmlns="9c17c14c-5df2-4431-8fdf-424a5931b1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6F6DF3-A3E5-4C4F-8066-936B391E5A51}"/>
</file>

<file path=customXml/itemProps2.xml><?xml version="1.0" encoding="utf-8"?>
<ds:datastoreItem xmlns:ds="http://schemas.openxmlformats.org/officeDocument/2006/customXml" ds:itemID="{C2061DE6-1EC4-40CB-A865-C26AF5E21E5C}"/>
</file>

<file path=customXml/itemProps3.xml><?xml version="1.0" encoding="utf-8"?>
<ds:datastoreItem xmlns:ds="http://schemas.openxmlformats.org/officeDocument/2006/customXml" ds:itemID="{38C586E3-576B-4148-8EF9-6DA960E30A4A}"/>
</file>

<file path=customXml/itemProps4.xml><?xml version="1.0" encoding="utf-8"?>
<ds:datastoreItem xmlns:ds="http://schemas.openxmlformats.org/officeDocument/2006/customXml" ds:itemID="{BAF7B48C-38EA-4255-A6CA-111B11F0B48D}"/>
</file>

<file path=docProps/app.xml><?xml version="1.0" encoding="utf-8"?>
<Properties xmlns="http://schemas.openxmlformats.org/officeDocument/2006/extended-properties" xmlns:vt="http://schemas.openxmlformats.org/officeDocument/2006/docPropsVTypes">
  <Template>Powerpoint_Screen_Template2020</Template>
  <TotalTime>456</TotalTime>
  <Words>297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CPE: Safeguarding the Sugar Industry</vt:lpstr>
      <vt:lpstr>Introduction</vt:lpstr>
      <vt:lpstr>Our History: A Legacy in Sugar Milling</vt:lpstr>
      <vt:lpstr>Challenges in the Sugar Industry</vt:lpstr>
      <vt:lpstr>CPE's Machinery Guarding Solutions</vt:lpstr>
      <vt:lpstr>Why Machinery Guarding Matters</vt:lpstr>
      <vt:lpstr>Why choose  Consolidated?</vt:lpstr>
      <vt:lpstr>The Future of Sugar Industry Safety</vt:lpstr>
      <vt:lpstr>The Future of Sugar Industry Safety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Kennett</dc:creator>
  <cp:lastModifiedBy>Crystal Marshall</cp:lastModifiedBy>
  <cp:revision>13</cp:revision>
  <dcterms:created xsi:type="dcterms:W3CDTF">2020-12-07T21:57:14Z</dcterms:created>
  <dcterms:modified xsi:type="dcterms:W3CDTF">2025-03-20T06:38:41Z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0x0101007A381EE5D03D124A9E7BA4379B70ABB7</vt:lpwstr>
  </property>
  <property fmtid="{D5CDD505-2E9C-101B-9397-08002B2CF9AE}" pid="3" name="_dlc_DocIdItemGuid">
    <vt:lpwstr>7bfe3afe-dbdc-42d4-a27a-62dc190dbfaf</vt:lpwstr>
  </property>
</Properties>
</file>