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9" r:id="rId2"/>
    <p:sldId id="895" r:id="rId3"/>
    <p:sldId id="907" r:id="rId4"/>
    <p:sldId id="913" r:id="rId5"/>
    <p:sldId id="908" r:id="rId6"/>
    <p:sldId id="917" r:id="rId7"/>
    <p:sldId id="916" r:id="rId8"/>
    <p:sldId id="897" r:id="rId9"/>
    <p:sldId id="912" r:id="rId10"/>
    <p:sldId id="918" r:id="rId11"/>
    <p:sldId id="919" r:id="rId12"/>
    <p:sldId id="910" r:id="rId13"/>
    <p:sldId id="901" r:id="rId14"/>
    <p:sldId id="914" r:id="rId15"/>
    <p:sldId id="915" r:id="rId16"/>
    <p:sldId id="828" r:id="rId17"/>
  </p:sldIdLst>
  <p:sldSz cx="9144000" cy="6858000" type="screen4x3"/>
  <p:notesSz cx="6735763" cy="98663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宋体" charset="-122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宋体" charset="-122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宋体" charset="-122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宋体" charset="-122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宋体" charset="-122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宋体" charset="-122"/>
        <a:cs typeface="宋体" charset="-122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宋体" charset="-122"/>
        <a:cs typeface="宋体" charset="-122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宋体" charset="-122"/>
        <a:cs typeface="宋体" charset="-122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宋体" charset="-122"/>
        <a:cs typeface="宋体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钱晶" initials="钱晶" lastIdx="23" clrIdx="0"/>
  <p:cmAuthor id="2" name="刘蕊" initials="刘蕊" lastIdx="10" clrIdx="1"/>
  <p:cmAuthor id="3" name="王子尧" initials="王子尧" lastIdx="1" clrIdx="2"/>
  <p:cmAuthor id="4" name="王子尧" initials="王子尧 [2]" lastIdx="1" clrIdx="3"/>
  <p:cmAuthor id="5" name="王子尧" initials="王子尧 [3]" lastIdx="1" clrIdx="4"/>
  <p:cmAuthor id="6" name="王子尧" initials="王子尧 [4]" lastIdx="1" clrIdx="5"/>
  <p:cmAuthor id="7" name="王子尧" initials="王子尧 [5]" lastIdx="1" clrIdx="6"/>
  <p:cmAuthor id="8" name="王子尧" initials="王子尧 [6]" lastIdx="1" clrIdx="7"/>
  <p:cmAuthor id="9" name="王子尧" initials="王子尧 [7]" lastIdx="1" clrIdx="8"/>
  <p:cmAuthor id="10" name="王子尧" initials="王子尧 [8]" lastIdx="1" clrIdx="9"/>
  <p:cmAuthor id="11" name="王子尧" initials="王子尧 [9]" lastIdx="1" clrIdx="10"/>
  <p:cmAuthor id="12" name="王子尧" initials="王子尧 [10]" lastIdx="1" clrIdx="11"/>
  <p:cmAuthor id="13" name="王子尧" initials="王子尧 [11]" lastIdx="1" clrIdx="12"/>
  <p:cmAuthor id="14" name="王子尧" initials="王子尧 [12]" lastIdx="1" clrIdx="13"/>
  <p:cmAuthor id="15" name="王子尧" initials="王子尧 [13]" lastIdx="1" clrIdx="1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00"/>
    <a:srgbClr val="D3EA46"/>
    <a:srgbClr val="A6A6A6"/>
    <a:srgbClr val="4372C4"/>
    <a:srgbClr val="F4C9AA"/>
    <a:srgbClr val="F3E5DF"/>
    <a:srgbClr val="EB7C30"/>
    <a:srgbClr val="5A9CD5"/>
    <a:srgbClr val="EA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个性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主题样式 2 - 个性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5" autoAdjust="0"/>
  </p:normalViewPr>
  <p:slideViewPr>
    <p:cSldViewPr snapToGrid="0">
      <p:cViewPr varScale="1">
        <p:scale>
          <a:sx n="79" d="100"/>
          <a:sy n="79" d="100"/>
        </p:scale>
        <p:origin x="15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49CCD1-82EC-1746-BBED-CFEEBB9BDEE9}" type="datetimeFigureOut">
              <a:rPr lang="zh-CN" altLang="en-US"/>
              <a:pPr>
                <a:defRPr/>
              </a:pPr>
              <a:t>2025/4/14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71BEE4-7B11-2449-879A-251327623E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90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52AA16-DEC9-3443-94DA-EAEF83FAF4F3}" type="datetimeFigureOut">
              <a:rPr lang="zh-CN" altLang="en-US"/>
              <a:pPr>
                <a:defRPr/>
              </a:pPr>
              <a:t>2025/4/14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4E9548-CC98-6E4F-8378-221B1C48AD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142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2286000"/>
            <a:ext cx="9144000" cy="2500313"/>
          </a:xfrm>
          <a:prstGeom prst="rect">
            <a:avLst/>
          </a:prstGeom>
          <a:solidFill>
            <a:srgbClr val="0595D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306" y="3148957"/>
            <a:ext cx="7973388" cy="77441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4CAAB-3E26-7242-8194-E26DC17920FE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A3B83-71B4-8944-A441-633893FD20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C45BA162-9C59-1D45-BCD3-7DDA28EF75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743" y="404466"/>
            <a:ext cx="1702229" cy="59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4A84091D-2FFA-D142-83E2-DD6427FEBE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580" y="404466"/>
            <a:ext cx="1175130" cy="592586"/>
          </a:xfrm>
          <a:prstGeom prst="rect">
            <a:avLst/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" t="1000" r="1000" b="1000"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0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743" y="404466"/>
            <a:ext cx="1702229" cy="59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1136650"/>
            <a:ext cx="879475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3E0EC-C482-1248-828C-010A19B57D45}" type="datetime1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0516-D032-B041-BCCF-8119E8B354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9" name="图片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8580" y="404466"/>
            <a:ext cx="1175130" cy="592586"/>
          </a:xfrm>
          <a:prstGeom prst="rect">
            <a:avLst/>
          </a:prstGeom>
          <a:blipFill dpi="0" rotWithShape="0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" t="1000" r="1000" b="1000"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32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87A6-0E75-4219-A3F5-274B4257DBA5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8E07-B8D2-4A14-9D28-BB2909311E04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1222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CF8FBF-888E-2F43-A6ED-92B4F9263DF7}" type="datetime1">
              <a:rPr lang="zh-CN" altLang="en-US" smtClean="0"/>
              <a:t>2025/4/14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7F6793-66C0-A54C-95E5-210E8E5277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-122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ea typeface="微软雅黑" charset="-122"/>
          <a:cs typeface="微软雅黑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ea typeface="微软雅黑" charset="-122"/>
          <a:cs typeface="微软雅黑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ea typeface="微软雅黑" charset="-122"/>
          <a:cs typeface="微软雅黑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ea typeface="微软雅黑" charset="-122"/>
          <a:cs typeface="微软雅黑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ea typeface="微软雅黑" charset="-122"/>
          <a:cs typeface="微软雅黑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ea typeface="微软雅黑" charset="-122"/>
          <a:cs typeface="微软雅黑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ea typeface="微软雅黑" charset="-122"/>
          <a:cs typeface="微软雅黑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charset="-122"/>
          <a:ea typeface="微软雅黑" charset="-122"/>
          <a:cs typeface="微软雅黑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-122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-122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-122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-122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259287"/>
            <a:ext cx="9180512" cy="24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Tully Sugar Mill   -   Cane Elevator Access Upgrade   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ea typeface="Microsoft YaHei" pitchFamily="34" charset="-122"/>
            </a:endParaRPr>
          </a:p>
        </p:txBody>
      </p:sp>
      <p:pic>
        <p:nvPicPr>
          <p:cNvPr id="4" name="image_0">
            <a:extLst>
              <a:ext uri="{FF2B5EF4-FFF2-40B4-BE49-F238E27FC236}">
                <a16:creationId xmlns:a16="http://schemas.microsoft.com/office/drawing/2014/main" id="{B74DDE62-3B82-A1EB-219B-AAF42923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4" y="232803"/>
            <a:ext cx="1410056" cy="80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BD5671-A7B6-125B-FCE1-57EC9C90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0516-D032-B041-BCCF-8119E8B35460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pic>
        <p:nvPicPr>
          <p:cNvPr id="4" name="Picture 3" descr="A metal stairs with green lights&#10;&#10;AI-generated content may be incorrect.">
            <a:extLst>
              <a:ext uri="{FF2B5EF4-FFF2-40B4-BE49-F238E27FC236}">
                <a16:creationId xmlns:a16="http://schemas.microsoft.com/office/drawing/2014/main" id="{138015D2-3A7D-91A3-9B6B-0C0A8EC0A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96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18700-835F-814C-1A73-44673A81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0516-D032-B041-BCCF-8119E8B35460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pic>
        <p:nvPicPr>
          <p:cNvPr id="4" name="Picture 3" descr="A large metal pipe in a factory&#10;&#10;AI-generated content may be incorrect.">
            <a:extLst>
              <a:ext uri="{FF2B5EF4-FFF2-40B4-BE49-F238E27FC236}">
                <a16:creationId xmlns:a16="http://schemas.microsoft.com/office/drawing/2014/main" id="{E93E8F8B-1743-2E46-4695-38FB3D0AB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0516-D032-B041-BCCF-8119E8B35460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38742" y="756458"/>
            <a:ext cx="3037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Elevator Maintenance Repairs</a:t>
            </a:r>
            <a:endParaRPr lang="en-AU" dirty="0"/>
          </a:p>
        </p:txBody>
      </p:sp>
      <p:pic>
        <p:nvPicPr>
          <p:cNvPr id="9" name="Picture 8" descr="A person sitting on a chair&#10;&#10;AI-generated content may be incorrect.">
            <a:extLst>
              <a:ext uri="{FF2B5EF4-FFF2-40B4-BE49-F238E27FC236}">
                <a16:creationId xmlns:a16="http://schemas.microsoft.com/office/drawing/2014/main" id="{A8A0ED1D-5EA0-A1EC-14C8-C543030CF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1"/>
          <a:stretch/>
        </p:blipFill>
        <p:spPr>
          <a:xfrm>
            <a:off x="4572000" y="1431629"/>
            <a:ext cx="4025071" cy="5142008"/>
          </a:xfrm>
          <a:prstGeom prst="rect">
            <a:avLst/>
          </a:prstGeom>
        </p:spPr>
      </p:pic>
      <p:pic>
        <p:nvPicPr>
          <p:cNvPr id="10" name="Picture 9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D93D133B-5690-ABBD-B96D-7D85E8FA8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9" y="1431629"/>
            <a:ext cx="3856506" cy="51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7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0516-D032-B041-BCCF-8119E8B3546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333354" y="767142"/>
            <a:ext cx="876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Review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6F2C-8853-3F22-DBC0-252797C079FB}"/>
              </a:ext>
            </a:extLst>
          </p:cNvPr>
          <p:cNvSpPr txBox="1">
            <a:spLocks/>
          </p:cNvSpPr>
          <p:nvPr/>
        </p:nvSpPr>
        <p:spPr>
          <a:xfrm>
            <a:off x="487110" y="1277252"/>
            <a:ext cx="8229600" cy="4977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8B5F2D-3C29-45C7-3CDB-DF930931EB2F}"/>
              </a:ext>
            </a:extLst>
          </p:cNvPr>
          <p:cNvSpPr txBox="1">
            <a:spLocks/>
          </p:cNvSpPr>
          <p:nvPr/>
        </p:nvSpPr>
        <p:spPr>
          <a:xfrm>
            <a:off x="349135" y="1421476"/>
            <a:ext cx="8229600" cy="4987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9pPr>
          </a:lstStyle>
          <a:p>
            <a:r>
              <a:rPr lang="en-AU" sz="1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Valuable solution to a workplace hazard</a:t>
            </a:r>
            <a:endParaRPr lang="en-AU" sz="900" b="1" dirty="0">
              <a:latin typeface="+mn-lt"/>
            </a:endParaRPr>
          </a:p>
          <a:p>
            <a:endParaRPr lang="en-AU" sz="1800" b="1" u="sng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en-AU" sz="1800" b="1" u="sng" dirty="0"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709B78-E5DA-161B-0E82-19B7E180A3FB}"/>
              </a:ext>
            </a:extLst>
          </p:cNvPr>
          <p:cNvSpPr txBox="1"/>
          <p:nvPr/>
        </p:nvSpPr>
        <p:spPr>
          <a:xfrm>
            <a:off x="457200" y="1920240"/>
            <a:ext cx="72071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Engineering Tradesperson involved in designing the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interlockable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steps has been recognised by both Tully Sugar Ltd and COFCO for his safety initiative.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</a:rPr>
              <a:t>This design could assist with access to other sloped board conveyors. 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is further potential for the design to be adapted for performing maintenance tasks associated milling train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intercarriers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2BCE2-5AEA-758C-004A-915662B1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DB939-D182-6988-616D-E20DEB5F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0516-D032-B041-BCCF-8119E8B3546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8AB72F-E402-139A-C436-82D4FBBA7B15}"/>
              </a:ext>
            </a:extLst>
          </p:cNvPr>
          <p:cNvSpPr/>
          <p:nvPr/>
        </p:nvSpPr>
        <p:spPr>
          <a:xfrm>
            <a:off x="333354" y="76714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Conclusion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09A15-CE57-5BAF-4674-D211F9823923}"/>
              </a:ext>
            </a:extLst>
          </p:cNvPr>
          <p:cNvSpPr txBox="1">
            <a:spLocks/>
          </p:cNvSpPr>
          <p:nvPr/>
        </p:nvSpPr>
        <p:spPr>
          <a:xfrm>
            <a:off x="487110" y="1277252"/>
            <a:ext cx="8229600" cy="4977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E65856-839F-27D9-E890-2AE882ACD928}"/>
              </a:ext>
            </a:extLst>
          </p:cNvPr>
          <p:cNvSpPr txBox="1">
            <a:spLocks/>
          </p:cNvSpPr>
          <p:nvPr/>
        </p:nvSpPr>
        <p:spPr>
          <a:xfrm>
            <a:off x="349135" y="1421476"/>
            <a:ext cx="8229600" cy="4987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9pPr>
          </a:lstStyle>
          <a:p>
            <a:r>
              <a:rPr lang="en-AU" sz="1800" b="1" dirty="0">
                <a:effectLst/>
                <a:latin typeface="+mn-lt"/>
                <a:ea typeface="Times New Roman" panose="02020603050405020304" pitchFamily="18" charset="0"/>
              </a:rPr>
              <a:t>Next Level</a:t>
            </a:r>
          </a:p>
          <a:p>
            <a:endParaRPr lang="en-AU" sz="1800" b="1" u="sng" dirty="0"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00733-B00B-F814-549C-EBD9EB109D5A}"/>
              </a:ext>
            </a:extLst>
          </p:cNvPr>
          <p:cNvSpPr txBox="1"/>
          <p:nvPr/>
        </p:nvSpPr>
        <p:spPr>
          <a:xfrm>
            <a:off x="457200" y="1920240"/>
            <a:ext cx="72071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In the future we hope to construct more modules to access greater areas of the elevator.</a:t>
            </a:r>
          </a:p>
          <a:p>
            <a:r>
              <a:rPr lang="en-AU" dirty="0"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Possible handrails could be added to the side of the work stairs for a greater level of protection to the worker.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The TSL Engineering Team hopes one day this concept will be used in other areas of the mill, and throughout the sugar industry.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819A2-7B4A-5BDE-3748-9EF4AC760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26EF25-A05C-480B-997A-FB15C349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0516-D032-B041-BCCF-8119E8B35460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FD0F70-4776-7DD3-849F-1A698E9889ED}"/>
              </a:ext>
            </a:extLst>
          </p:cNvPr>
          <p:cNvSpPr/>
          <p:nvPr/>
        </p:nvSpPr>
        <p:spPr>
          <a:xfrm>
            <a:off x="333354" y="767142"/>
            <a:ext cx="112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Questions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B7A78-5686-14DC-6984-C81BC38B9621}"/>
              </a:ext>
            </a:extLst>
          </p:cNvPr>
          <p:cNvSpPr txBox="1">
            <a:spLocks/>
          </p:cNvSpPr>
          <p:nvPr/>
        </p:nvSpPr>
        <p:spPr>
          <a:xfrm>
            <a:off x="487110" y="1277252"/>
            <a:ext cx="8229600" cy="4977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01B257-308F-8488-618F-EF107490DDB6}"/>
              </a:ext>
            </a:extLst>
          </p:cNvPr>
          <p:cNvSpPr txBox="1">
            <a:spLocks/>
          </p:cNvSpPr>
          <p:nvPr/>
        </p:nvSpPr>
        <p:spPr>
          <a:xfrm>
            <a:off x="349135" y="1421476"/>
            <a:ext cx="8229600" cy="4987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9pPr>
          </a:lstStyle>
          <a:p>
            <a:endParaRPr lang="en-AU" sz="1800" b="1" u="sng" dirty="0"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B42ED-74A1-0D50-F4C7-23A4BE01B362}"/>
              </a:ext>
            </a:extLst>
          </p:cNvPr>
          <p:cNvSpPr txBox="1"/>
          <p:nvPr/>
        </p:nvSpPr>
        <p:spPr>
          <a:xfrm>
            <a:off x="457200" y="1920240"/>
            <a:ext cx="720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A red and white cube with black letters on it&#10;&#10;AI-generated content may be incorrect.">
            <a:extLst>
              <a:ext uri="{FF2B5EF4-FFF2-40B4-BE49-F238E27FC236}">
                <a16:creationId xmlns:a16="http://schemas.microsoft.com/office/drawing/2014/main" id="{D852A891-DCD9-8A81-E2BB-4EE691094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2728912"/>
            <a:ext cx="3257550" cy="1400175"/>
          </a:xfrm>
          <a:prstGeom prst="rect">
            <a:avLst/>
          </a:prstGeom>
        </p:spPr>
      </p:pic>
      <p:pic>
        <p:nvPicPr>
          <p:cNvPr id="10" name="Picture 9" descr="A cartoon character with red question marks around it&#10;&#10;AI-generated content may be incorrect.">
            <a:extLst>
              <a:ext uri="{FF2B5EF4-FFF2-40B4-BE49-F238E27FC236}">
                <a16:creationId xmlns:a16="http://schemas.microsoft.com/office/drawing/2014/main" id="{83D08815-FCAD-113F-2261-002412B16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06" y="4739899"/>
            <a:ext cx="1225387" cy="12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3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标题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86018" name="内容占位符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8E07-B8D2-4A14-9D28-BB2909311E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pic>
        <p:nvPicPr>
          <p:cNvPr id="86019" name="Picture 2" descr="powerpoint-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677863" y="2786063"/>
            <a:ext cx="7788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altLang="zh-CN" sz="5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Thank you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ome 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4333" y="846137"/>
            <a:ext cx="1728192" cy="100811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  <p:pic>
        <p:nvPicPr>
          <p:cNvPr id="2" name="image_0">
            <a:extLst>
              <a:ext uri="{FF2B5EF4-FFF2-40B4-BE49-F238E27FC236}">
                <a16:creationId xmlns:a16="http://schemas.microsoft.com/office/drawing/2014/main" id="{82648605-3980-11F9-A2FB-30AFED428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2" y="4509141"/>
            <a:ext cx="3051824" cy="173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55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0516-D032-B041-BCCF-8119E8B3546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9135" y="1421476"/>
            <a:ext cx="8229600" cy="4987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9pPr>
          </a:lstStyle>
          <a:p>
            <a:r>
              <a:rPr lang="en-AU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Cane Elevator Arrangement </a:t>
            </a:r>
            <a:endParaRPr lang="en-AU" sz="1800" b="1" dirty="0">
              <a:latin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85798"/>
            <a:ext cx="8229600" cy="4977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20240"/>
            <a:ext cx="7207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800" dirty="0">
              <a:effectLst/>
              <a:latin typeface="Arial" panose="020B0604020202020204" pitchFamily="34" charset="0"/>
              <a:ea typeface="FangSong_GB2312"/>
            </a:endParaRPr>
          </a:p>
          <a:p>
            <a:endParaRPr lang="en-AU" sz="1800" dirty="0">
              <a:effectLst/>
              <a:latin typeface="Arial" panose="020B0604020202020204" pitchFamily="34" charset="0"/>
              <a:ea typeface="FangSong_GB231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FangSong_GB2312"/>
              </a:rPr>
              <a:t>When performing maintenance in the bottom half of the shredder elevator there is a need to climb over the chain rakes.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ea typeface="FangSong_GB231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ea typeface="FangSong_GB231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ea typeface="FangSong_GB231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FangSong_GB2312"/>
              </a:rPr>
              <a:t>The shredder elevation construction is reasonably steep and there is a tendency for the surfaces to be slippery due to sugar cane juice and fibrous material.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6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0516-D032-B041-BCCF-8119E8B3546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333354" y="767142"/>
            <a:ext cx="149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Cane Elevator</a:t>
            </a:r>
            <a:endParaRPr lang="en-AU" dirty="0"/>
          </a:p>
        </p:txBody>
      </p:sp>
      <p:pic>
        <p:nvPicPr>
          <p:cNvPr id="7" name="Picture 6" descr="A close up of a machine&#10;&#10;AI-generated content may be incorrect.">
            <a:extLst>
              <a:ext uri="{FF2B5EF4-FFF2-40B4-BE49-F238E27FC236}">
                <a16:creationId xmlns:a16="http://schemas.microsoft.com/office/drawing/2014/main" id="{9A8FAAE5-CC36-B995-6EEC-328B1C962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32" y="1424818"/>
            <a:ext cx="6889335" cy="511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6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55864-6466-1465-4B97-6E22D007E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AA0439-61AF-D9D3-BF02-7345EC36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0516-D032-B041-BCCF-8119E8B3546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6D2BF6-288C-7080-6E26-F568DA11FC5E}"/>
              </a:ext>
            </a:extLst>
          </p:cNvPr>
          <p:cNvSpPr txBox="1">
            <a:spLocks/>
          </p:cNvSpPr>
          <p:nvPr/>
        </p:nvSpPr>
        <p:spPr>
          <a:xfrm>
            <a:off x="349135" y="1421476"/>
            <a:ext cx="8229600" cy="4987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9pPr>
          </a:lstStyle>
          <a:p>
            <a:r>
              <a:rPr lang="en-AU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process of getting to the solution </a:t>
            </a:r>
            <a:endParaRPr lang="en-AU" sz="1800" b="1" dirty="0">
              <a:latin typeface="Calibri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C14A42-7CF0-CF8A-481A-553E29D298A2}"/>
              </a:ext>
            </a:extLst>
          </p:cNvPr>
          <p:cNvSpPr txBox="1">
            <a:spLocks/>
          </p:cNvSpPr>
          <p:nvPr/>
        </p:nvSpPr>
        <p:spPr>
          <a:xfrm>
            <a:off x="457200" y="1285798"/>
            <a:ext cx="8229600" cy="4977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FCA26-5CBC-A302-CE67-23E3A3977B87}"/>
              </a:ext>
            </a:extLst>
          </p:cNvPr>
          <p:cNvSpPr txBox="1"/>
          <p:nvPr/>
        </p:nvSpPr>
        <p:spPr>
          <a:xfrm>
            <a:off x="457200" y="1920240"/>
            <a:ext cx="72071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ea typeface="FangSong_GB2312"/>
              </a:rPr>
              <a:t>A take 5  Risk Assessment was undertaken to identify the hazards.</a:t>
            </a:r>
          </a:p>
          <a:p>
            <a:endParaRPr lang="en-AU" dirty="0">
              <a:latin typeface="Arial" panose="020B0604020202020204" pitchFamily="34" charset="0"/>
              <a:ea typeface="FangSong_GB2312"/>
            </a:endParaRPr>
          </a:p>
          <a:p>
            <a:r>
              <a:rPr lang="en-AU" dirty="0">
                <a:latin typeface="Arial" panose="020B0604020202020204" pitchFamily="34" charset="0"/>
                <a:ea typeface="FangSong_GB2312"/>
              </a:rPr>
              <a:t> </a:t>
            </a:r>
          </a:p>
          <a:p>
            <a:endParaRPr lang="en-AU" dirty="0">
              <a:latin typeface="Arial" panose="020B0604020202020204" pitchFamily="34" charset="0"/>
              <a:ea typeface="FangSong_GB2312"/>
            </a:endParaRPr>
          </a:p>
          <a:p>
            <a:endParaRPr lang="en-AU" dirty="0">
              <a:latin typeface="Arial" panose="020B0604020202020204" pitchFamily="34" charset="0"/>
              <a:ea typeface="FangSong_GB2312"/>
            </a:endParaRPr>
          </a:p>
          <a:p>
            <a:endParaRPr lang="en-AU" dirty="0">
              <a:latin typeface="Arial" panose="020B0604020202020204" pitchFamily="34" charset="0"/>
              <a:ea typeface="FangSong_GB2312"/>
            </a:endParaRPr>
          </a:p>
          <a:p>
            <a:endParaRPr lang="en-AU" dirty="0">
              <a:latin typeface="Arial" panose="020B0604020202020204" pitchFamily="34" charset="0"/>
              <a:ea typeface="FangSong_GB2312"/>
            </a:endParaRPr>
          </a:p>
          <a:p>
            <a:endParaRPr lang="en-AU" dirty="0">
              <a:latin typeface="Arial" panose="020B0604020202020204" pitchFamily="34" charset="0"/>
              <a:ea typeface="FangSong_GB2312"/>
            </a:endParaRPr>
          </a:p>
          <a:p>
            <a:endParaRPr lang="en-AU" dirty="0">
              <a:latin typeface="Arial" panose="020B0604020202020204" pitchFamily="34" charset="0"/>
              <a:ea typeface="FangSong_GB2312"/>
            </a:endParaRPr>
          </a:p>
          <a:p>
            <a:endParaRPr lang="en-AU" dirty="0">
              <a:latin typeface="Arial" panose="020B0604020202020204" pitchFamily="34" charset="0"/>
              <a:ea typeface="FangSong_GB2312"/>
            </a:endParaRPr>
          </a:p>
          <a:p>
            <a:endParaRPr lang="en-AU" dirty="0">
              <a:latin typeface="Arial" panose="020B0604020202020204" pitchFamily="34" charset="0"/>
              <a:ea typeface="FangSong_GB2312"/>
            </a:endParaRPr>
          </a:p>
          <a:p>
            <a:endParaRPr lang="en-AU" dirty="0">
              <a:latin typeface="Arial" panose="020B0604020202020204" pitchFamily="34" charset="0"/>
              <a:ea typeface="FangSong_GB231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FangSong_GB2312"/>
              </a:rPr>
              <a:t>This in the first instance brought in hard controls, such as covers for the sharp rakes and tines. This later led into more </a:t>
            </a:r>
            <a:r>
              <a:rPr lang="en-AU" sz="1800">
                <a:effectLst/>
                <a:latin typeface="Arial" panose="020B0604020202020204" pitchFamily="34" charset="0"/>
                <a:ea typeface="FangSong_GB2312"/>
              </a:rPr>
              <a:t>Engineering </a:t>
            </a:r>
            <a:r>
              <a:rPr lang="en-AU" sz="1800" dirty="0">
                <a:effectLst/>
                <a:latin typeface="Arial" panose="020B0604020202020204" pitchFamily="34" charset="0"/>
                <a:ea typeface="FangSong_GB2312"/>
              </a:rPr>
              <a:t>D</a:t>
            </a:r>
            <a:r>
              <a:rPr lang="en-AU" sz="1800">
                <a:effectLst/>
                <a:latin typeface="Arial" panose="020B0604020202020204" pitchFamily="34" charset="0"/>
                <a:ea typeface="FangSong_GB2312"/>
              </a:rPr>
              <a:t>esign</a:t>
            </a:r>
            <a:r>
              <a:rPr lang="en-AU" sz="1800" dirty="0">
                <a:effectLst/>
                <a:latin typeface="Arial" panose="020B0604020202020204" pitchFamily="34" charset="0"/>
                <a:ea typeface="FangSong_GB2312"/>
              </a:rPr>
              <a:t>, certification and construction.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hand reaching out to a number&#10;&#10;AI-generated content may be incorrect.">
            <a:extLst>
              <a:ext uri="{FF2B5EF4-FFF2-40B4-BE49-F238E27FC236}">
                <a16:creationId xmlns:a16="http://schemas.microsoft.com/office/drawing/2014/main" id="{8357C831-8FF4-E7D8-5010-B91E85066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4" y="2630712"/>
            <a:ext cx="2288212" cy="2425700"/>
          </a:xfrm>
          <a:prstGeom prst="rect">
            <a:avLst/>
          </a:prstGeom>
        </p:spPr>
      </p:pic>
      <p:pic>
        <p:nvPicPr>
          <p:cNvPr id="5" name="Picture 4" descr="A person standing in a garage&#10;&#10;AI-generated content may be incorrect.">
            <a:extLst>
              <a:ext uri="{FF2B5EF4-FFF2-40B4-BE49-F238E27FC236}">
                <a16:creationId xmlns:a16="http://schemas.microsoft.com/office/drawing/2014/main" id="{F05FDE16-216B-35D0-5EDE-EB51FFAA5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2" t="28025" r="33148"/>
          <a:stretch/>
        </p:blipFill>
        <p:spPr>
          <a:xfrm rot="5400000">
            <a:off x="4342940" y="2040482"/>
            <a:ext cx="2243460" cy="34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0516-D032-B041-BCCF-8119E8B3546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9135" y="1421476"/>
            <a:ext cx="8229600" cy="4987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9pPr>
          </a:lstStyle>
          <a:p>
            <a:r>
              <a:rPr lang="en-AU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Solution </a:t>
            </a:r>
            <a:endParaRPr lang="en-AU" sz="1800" b="1" dirty="0">
              <a:latin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85798"/>
            <a:ext cx="8229600" cy="4977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20240"/>
            <a:ext cx="72071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Arial" panose="020B0604020202020204" pitchFamily="34" charset="0"/>
              <a:ea typeface="FangSong_GB231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FangSong_GB2312"/>
              </a:rPr>
              <a:t>A set of </a:t>
            </a:r>
            <a:r>
              <a:rPr lang="en-AU" sz="1800" dirty="0" err="1">
                <a:effectLst/>
                <a:latin typeface="Arial" panose="020B0604020202020204" pitchFamily="34" charset="0"/>
                <a:ea typeface="FangSong_GB2312"/>
              </a:rPr>
              <a:t>interlockable</a:t>
            </a:r>
            <a:r>
              <a:rPr lang="en-AU" sz="1800" dirty="0">
                <a:effectLst/>
                <a:latin typeface="Arial" panose="020B0604020202020204" pitchFamily="34" charset="0"/>
                <a:ea typeface="FangSong_GB2312"/>
              </a:rPr>
              <a:t> steps was designed by Hugh Butler, an Engineering Tradesperson, to assist with accessing the shredder elevator from below.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Arial" panose="020B0604020202020204" pitchFamily="34" charset="0"/>
              <a:ea typeface="FangSong_GB231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FangSong_GB2312"/>
              </a:rPr>
              <a:t>The steps are constructed with suitably strong, lightweight aluminium and fit over the shredder elevator rakes to prevent them slipping down.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Arial" panose="020B0604020202020204" pitchFamily="34" charset="0"/>
              <a:ea typeface="FangSong_GB231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FangSong_GB2312"/>
              </a:rPr>
              <a:t>The steps  provide footholds and also seating for safe maintenance activities to be undertaken.</a:t>
            </a:r>
          </a:p>
          <a:p>
            <a:endParaRPr lang="en-AU" dirty="0">
              <a:latin typeface="Arial" panose="020B0604020202020204" pitchFamily="34" charset="0"/>
              <a:ea typeface="FangSong_GB231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FangSong_GB2312"/>
              </a:rPr>
              <a:t>A structural engineering firm approved the design and engineering drawings were completed for the fabrication of the steps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3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8C035D-0E55-0778-E8C8-365DDE33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0516-D032-B041-BCCF-8119E8B3546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pic>
        <p:nvPicPr>
          <p:cNvPr id="4" name="Picture 3" descr="A close-up of a metal floor&#10;&#10;AI-generated content may be incorrect.">
            <a:extLst>
              <a:ext uri="{FF2B5EF4-FFF2-40B4-BE49-F238E27FC236}">
                <a16:creationId xmlns:a16="http://schemas.microsoft.com/office/drawing/2014/main" id="{FDAC5D50-3A6B-5FCC-5B4F-564A3FBC9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3" r="3676"/>
          <a:stretch/>
        </p:blipFill>
        <p:spPr>
          <a:xfrm rot="5400000">
            <a:off x="269304" y="1225133"/>
            <a:ext cx="4913835" cy="5143500"/>
          </a:xfrm>
          <a:prstGeom prst="rect">
            <a:avLst/>
          </a:prstGeom>
        </p:spPr>
      </p:pic>
      <p:pic>
        <p:nvPicPr>
          <p:cNvPr id="9" name="Picture 8" descr="A metal staircase with a green light&#10;&#10;AI-generated content may be incorrect.">
            <a:extLst>
              <a:ext uri="{FF2B5EF4-FFF2-40B4-BE49-F238E27FC236}">
                <a16:creationId xmlns:a16="http://schemas.microsoft.com/office/drawing/2014/main" id="{1F7F2792-D72E-2264-F2BA-9D6B632A5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3742" y="1954195"/>
            <a:ext cx="4913838" cy="3685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D757AB-2532-3B7B-EFC2-240A25DF81A5}"/>
              </a:ext>
            </a:extLst>
          </p:cNvPr>
          <p:cNvSpPr txBox="1"/>
          <p:nvPr/>
        </p:nvSpPr>
        <p:spPr>
          <a:xfrm>
            <a:off x="160649" y="7402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Covers &amp; Stairs in Storage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8570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8FFA5-A0E2-B6F8-8925-73E5706D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9497A4-4049-0135-1968-01623076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0516-D032-B041-BCCF-8119E8B3546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480F5C-8121-AE5A-16DD-C6A3110E4FE8}"/>
              </a:ext>
            </a:extLst>
          </p:cNvPr>
          <p:cNvSpPr txBox="1">
            <a:spLocks/>
          </p:cNvSpPr>
          <p:nvPr/>
        </p:nvSpPr>
        <p:spPr>
          <a:xfrm>
            <a:off x="349135" y="1421476"/>
            <a:ext cx="8229600" cy="4987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9pPr>
          </a:lstStyle>
          <a:p>
            <a:r>
              <a:rPr lang="en-AU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Solution </a:t>
            </a:r>
            <a:endParaRPr lang="en-AU" sz="1800" b="1" dirty="0">
              <a:latin typeface="Calibri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0A0C03-1F7D-6F1F-07FB-9BE840BAB478}"/>
              </a:ext>
            </a:extLst>
          </p:cNvPr>
          <p:cNvSpPr txBox="1">
            <a:spLocks/>
          </p:cNvSpPr>
          <p:nvPr/>
        </p:nvSpPr>
        <p:spPr>
          <a:xfrm>
            <a:off x="457200" y="1285798"/>
            <a:ext cx="8229600" cy="4977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45688-8B35-A92F-F59E-F7A82525174A}"/>
              </a:ext>
            </a:extLst>
          </p:cNvPr>
          <p:cNvSpPr txBox="1"/>
          <p:nvPr/>
        </p:nvSpPr>
        <p:spPr>
          <a:xfrm>
            <a:off x="457200" y="1920240"/>
            <a:ext cx="720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Arial" panose="020B0604020202020204" pitchFamily="34" charset="0"/>
              <a:ea typeface="FangSong_GB2312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76155-0B5D-EA4E-6416-722B582F9C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3" t="3145" r="2336" b="3607"/>
          <a:stretch/>
        </p:blipFill>
        <p:spPr>
          <a:xfrm>
            <a:off x="205099" y="401651"/>
            <a:ext cx="8725256" cy="60247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CFC790-D29D-7372-FC44-BFFCC4904ABA}"/>
              </a:ext>
            </a:extLst>
          </p:cNvPr>
          <p:cNvSpPr txBox="1"/>
          <p:nvPr/>
        </p:nvSpPr>
        <p:spPr>
          <a:xfrm>
            <a:off x="213645" y="4548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 Elevator Temporary Access Stairs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97376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0516-D032-B041-BCCF-8119E8B35460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pic>
        <p:nvPicPr>
          <p:cNvPr id="5" name="Picture 4" descr="A metal stairs with dirt on the ground&#10;&#10;AI-generated content may be incorrect.">
            <a:extLst>
              <a:ext uri="{FF2B5EF4-FFF2-40B4-BE49-F238E27FC236}">
                <a16:creationId xmlns:a16="http://schemas.microsoft.com/office/drawing/2014/main" id="{62198702-391A-750E-D65F-45F4B026B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2" y="1429491"/>
            <a:ext cx="6889335" cy="5167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F5B2FD-3FE6-4692-8927-05B2E8B6B26C}"/>
              </a:ext>
            </a:extLst>
          </p:cNvPr>
          <p:cNvSpPr/>
          <p:nvPr/>
        </p:nvSpPr>
        <p:spPr>
          <a:xfrm>
            <a:off x="333354" y="767142"/>
            <a:ext cx="217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Cane Elevator Access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715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20516-D032-B041-BCCF-8119E8B35460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9135" y="1421476"/>
            <a:ext cx="8229600" cy="4987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-122"/>
              </a:defRPr>
            </a:lvl9pPr>
          </a:lstStyle>
          <a:p>
            <a:r>
              <a:rPr lang="en-AU" sz="1800" b="1" dirty="0">
                <a:effectLst/>
                <a:latin typeface="+mn-lt"/>
                <a:ea typeface="Times New Roman" panose="02020603050405020304" pitchFamily="18" charset="0"/>
              </a:rPr>
              <a:t>Safety Benefits </a:t>
            </a:r>
          </a:p>
          <a:p>
            <a:endParaRPr lang="en-AU" sz="1800" b="1" u="sng" dirty="0">
              <a:latin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85798"/>
            <a:ext cx="8229600" cy="4977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5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20240"/>
            <a:ext cx="72071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Maintenance activities within the confines of the shredder elevator are performed routinely on scheduled maintenance days during the crushing season as well as during the maintenance period.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Accessing and performing these maintenance activities expose workers to the risks associated with hazardous manual tasks. The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interlockable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steps are a proven and reliable control that has greatly reduced the risk of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musculo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-skeletal injuries.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stairs are generally set up on each wall of the Elevator.            The </a:t>
            </a:r>
            <a:r>
              <a:rPr lang="en-AU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tairway arrangement can also be set up side by side to create a larger work front for assisting </a:t>
            </a:r>
            <a:r>
              <a:rPr lang="en-A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Boilermaking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maintenance task</a:t>
            </a:r>
            <a:endParaRPr lang="en-A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522B0-94F7-04D9-AF9A-DF2EA2E741E3}"/>
              </a:ext>
            </a:extLst>
          </p:cNvPr>
          <p:cNvSpPr/>
          <p:nvPr/>
        </p:nvSpPr>
        <p:spPr>
          <a:xfrm>
            <a:off x="333354" y="767142"/>
            <a:ext cx="2177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Cane Elevator Access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9696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W TSL CS LOGO.pptx" id="{A56DD43E-F5E9-45AF-908E-448207D504F3}" vid="{A017C2A1-55E2-4B63-AE25-10522E0C13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381EE5D03D124A9E7BA4379B70ABB7" ma:contentTypeVersion="13" ma:contentTypeDescription="Create a new document." ma:contentTypeScope="" ma:versionID="db6a544e1685b848d1fe9e224c96d6f2">
  <xsd:schema xmlns:xsd="http://www.w3.org/2001/XMLSchema" xmlns:xs="http://www.w3.org/2001/XMLSchema" xmlns:p="http://schemas.microsoft.com/office/2006/metadata/properties" xmlns:ns2="4e3f9746-f441-4530-927b-f0a62a99c512" xmlns:ns3="9c17c14c-5df2-4431-8fdf-424a5931b1f4" targetNamespace="http://schemas.microsoft.com/office/2006/metadata/properties" ma:root="true" ma:fieldsID="41a507089a331312bcacc6a04e6198f4" ns2:_="" ns3:_="">
    <xsd:import namespace="4e3f9746-f441-4530-927b-f0a62a99c512"/>
    <xsd:import namespace="9c17c14c-5df2-4431-8fdf-424a5931b1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f9746-f441-4530-927b-f0a62a99c51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000cd8c1-e207-4b38-9c16-bab5a6aaf47f}" ma:internalName="TaxCatchAll" ma:showField="CatchAllData" ma:web="4e3f9746-f441-4530-927b-f0a62a99c5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7c14c-5df2-4431-8fdf-424a5931b1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788b49-3aed-4066-ab07-65f7d4b76d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3f9746-f441-4530-927b-f0a62a99c512" xsi:nil="true"/>
    <lcf76f155ced4ddcb4097134ff3c332f xmlns="9c17c14c-5df2-4431-8fdf-424a5931b1f4">
      <Terms xmlns="http://schemas.microsoft.com/office/infopath/2007/PartnerControls"/>
    </lcf76f155ced4ddcb4097134ff3c332f>
    <_dlc_DocId xmlns="4e3f9746-f441-4530-927b-f0a62a99c512">NHRJHJCW577Q-112099445-182278</_dlc_DocId>
    <_dlc_DocIdUrl xmlns="4e3f9746-f441-4530-927b-f0a62a99c512">
      <Url>https://asmc.sharepoint.com/sites/Company/_layouts/15/DocIdRedir.aspx?ID=NHRJHJCW577Q-112099445-182278</Url>
      <Description>NHRJHJCW577Q-112099445-182278</Description>
    </_dlc_DocIdUrl>
  </documentManagement>
</p:properties>
</file>

<file path=customXml/itemProps1.xml><?xml version="1.0" encoding="utf-8"?>
<ds:datastoreItem xmlns:ds="http://schemas.openxmlformats.org/officeDocument/2006/customXml" ds:itemID="{F9FEABC6-7AFE-4687-BE61-D9A954AFEABC}"/>
</file>

<file path=customXml/itemProps2.xml><?xml version="1.0" encoding="utf-8"?>
<ds:datastoreItem xmlns:ds="http://schemas.openxmlformats.org/officeDocument/2006/customXml" ds:itemID="{0B2A9672-FBB7-4902-B7F9-D2C63FCC3F54}"/>
</file>

<file path=customXml/itemProps3.xml><?xml version="1.0" encoding="utf-8"?>
<ds:datastoreItem xmlns:ds="http://schemas.openxmlformats.org/officeDocument/2006/customXml" ds:itemID="{2ADD7701-47FF-4F15-A917-6C2D631BEE5D}"/>
</file>

<file path=customXml/itemProps4.xml><?xml version="1.0" encoding="utf-8"?>
<ds:datastoreItem xmlns:ds="http://schemas.openxmlformats.org/officeDocument/2006/customXml" ds:itemID="{5AA1CC6F-BD85-48DA-8DAF-316F3996810D}"/>
</file>

<file path=docProps/app.xml><?xml version="1.0" encoding="utf-8"?>
<Properties xmlns="http://schemas.openxmlformats.org/officeDocument/2006/extended-properties" xmlns:vt="http://schemas.openxmlformats.org/officeDocument/2006/docPropsVTypes">
  <Template>PPT Template W TSL CS LOGO</Template>
  <TotalTime>40936</TotalTime>
  <Words>470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DengXian</vt:lpstr>
      <vt:lpstr>微软雅黑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Tully Sugar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Medley</dc:creator>
  <cp:lastModifiedBy>Jim Crane</cp:lastModifiedBy>
  <cp:revision>392</cp:revision>
  <cp:lastPrinted>2020-11-20T03:09:08Z</cp:lastPrinted>
  <dcterms:created xsi:type="dcterms:W3CDTF">2019-10-09T04:52:07Z</dcterms:created>
  <dcterms:modified xsi:type="dcterms:W3CDTF">2025-04-14T03:08:49Z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0x0101007A381EE5D03D124A9E7BA4379B70ABB7</vt:lpwstr>
  </property>
  <property fmtid="{D5CDD505-2E9C-101B-9397-08002B2CF9AE}" pid="3" name="_dlc_DocIdItemGuid">
    <vt:lpwstr>db1749b0-10c6-4846-84bd-ae53b3dc41c5</vt:lpwstr>
  </property>
</Properties>
</file>