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1"/>
  </p:notesMasterIdLst>
  <p:sldIdLst>
    <p:sldId id="257" r:id="rId6"/>
    <p:sldId id="1168" r:id="rId7"/>
    <p:sldId id="1170" r:id="rId8"/>
    <p:sldId id="1172" r:id="rId9"/>
    <p:sldId id="1173" r:id="rId10"/>
    <p:sldId id="1174" r:id="rId11"/>
    <p:sldId id="1175" r:id="rId12"/>
    <p:sldId id="1178" r:id="rId13"/>
    <p:sldId id="1179" r:id="rId14"/>
    <p:sldId id="1182" r:id="rId15"/>
    <p:sldId id="1184" r:id="rId16"/>
    <p:sldId id="1185" r:id="rId17"/>
    <p:sldId id="1176" r:id="rId18"/>
    <p:sldId id="1177" r:id="rId19"/>
    <p:sldId id="275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A2160C-6E95-E112-E938-CE632B440DE7}" name="Tara Cesconetto" initials="TC" userId="S::tara.cesconetto@au.wilmar-intl.com::d3ee3bd7-760d-4513-9fb9-8ba50206a6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Romeijn" initials="RR" lastIdx="1" clrIdx="0">
    <p:extLst>
      <p:ext uri="{19B8F6BF-5375-455C-9EA6-DF929625EA0E}">
        <p15:presenceInfo xmlns:p15="http://schemas.microsoft.com/office/powerpoint/2012/main" userId="S::rob.romeijn@eu.wilmar-intl.com::0d951d9f-cdf6-4cdb-ae07-971e886845d5" providerId="AD"/>
      </p:ext>
    </p:extLst>
  </p:cmAuthor>
  <p:cmAuthor id="2" name="Lee Ming Enn" initials="LME" lastIdx="1" clrIdx="1">
    <p:extLst>
      <p:ext uri="{19B8F6BF-5375-455C-9EA6-DF929625EA0E}">
        <p15:presenceInfo xmlns:p15="http://schemas.microsoft.com/office/powerpoint/2012/main" userId="S::mingenn.lee@sg.wilmar-intl.com::80276a2b-c16b-4981-af5d-78b7f42c8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7D00"/>
    <a:srgbClr val="00545D"/>
    <a:srgbClr val="F5F5F5"/>
    <a:srgbClr val="9ED3D7"/>
    <a:srgbClr val="0033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2FE6D-E794-4B90-AE5E-06DEB54D09B8}" v="11" dt="2025-03-21T05:14:25.910"/>
  </p1510:revLst>
</p1510:revInfo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6" autoAdjust="0"/>
    <p:restoredTop sz="82811" autoAdjust="0"/>
  </p:normalViewPr>
  <p:slideViewPr>
    <p:cSldViewPr snapToGrid="0">
      <p:cViewPr varScale="1">
        <p:scale>
          <a:sx n="65" d="100"/>
          <a:sy n="65" d="100"/>
        </p:scale>
        <p:origin x="118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E08F4-C123-4641-8B80-0C08E5512527}" type="datetimeFigureOut">
              <a:rPr lang="en-SG" smtClean="0"/>
              <a:t>14/4/2025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E9B4-333F-482A-81E7-D09F987547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743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018F2-7743-4480-8F43-95B497ABE023}" type="slidenum">
              <a:rPr kumimoji="0" lang="zh-CN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9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E9B4-333F-482A-81E7-D09F9875477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247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E9B4-333F-482A-81E7-D09F9875477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680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E9B4-333F-482A-81E7-D09F9875477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681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E9B4-333F-482A-81E7-D09F98754771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431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of CSE and/ or WaH assessment.</a:t>
            </a:r>
          </a:p>
          <a:p>
            <a:r>
              <a:rPr lang="en-US" dirty="0"/>
              <a:t>Theory and practical before and after.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E9B4-333F-482A-81E7-D09F98754771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664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Workers gained confidence in implementing and understanding the authority to work procedure and it’s intended purpose.</a:t>
            </a:r>
          </a:p>
          <a:p>
            <a:r>
              <a:rPr lang="en-US" dirty="0"/>
              <a:t>Also in understanding their roles further and why they do what they do.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E9B4-333F-482A-81E7-D09F98754771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790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program to be successful it has to be appropriately resources in the future. 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E9B4-333F-482A-81E7-D09F98754771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500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88F85E-DB18-44AA-BAB7-6502746E5C09}" type="slidenum">
              <a:rPr lang="zh-CN" altLang="en-GB" sz="1200" b="0"/>
              <a:pPr/>
              <a:t>15</a:t>
            </a:fld>
            <a:endParaRPr lang="en-GB" altLang="zh-CN" sz="12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9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5189-CA34-47B9-824B-D3AD82DC4262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04514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22E0-2733-4859-B210-B5B1E6FFED31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72883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0134" y="292101"/>
            <a:ext cx="2618317" cy="55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5184" y="292101"/>
            <a:ext cx="7651749" cy="55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ADFC-C172-4AE1-A887-8B50E289A7B0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91404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05E202-87DD-49E9-858F-4C70FCE2DC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DCC2-6B43-4FB2-A335-84FDD2BD0BF1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27415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B1495-56CC-49C3-B331-B9DEAF1890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147A-A5E0-404D-936E-2D5DCEA1678B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4413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9694B1-F70D-498C-9581-1DDB95047E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F878-FA7D-4C9A-8346-3559196AB6B5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83959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5185" y="1030289"/>
            <a:ext cx="5135033" cy="484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3418" y="1030289"/>
            <a:ext cx="5135033" cy="484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6F862B-5DFD-42E8-8192-563EB6F9E2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622C0-CF63-4AE4-BA73-7BD09ED769B3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82571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760A0-D72A-4804-A91A-E4EAE86811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6A4F-DBF1-4250-951F-FAE95F33544B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51358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64DEF20-7D5E-4A90-983C-64B2A40DF0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654A-C717-4EE1-AD67-370A5E97E2CC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956586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B0F1A84-E36B-415E-8F23-6AAF8D9D3F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90867-F64C-45A1-9992-E6981E5FF450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25582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BD36DF-0510-488F-97F4-33099899EC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C49B-06B6-4282-9B4E-087A6FD3B259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33974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68351"/>
            <a:ext cx="10466917" cy="587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184" y="1006539"/>
            <a:ext cx="10473267" cy="4841875"/>
          </a:xfrm>
        </p:spPr>
        <p:txBody>
          <a:bodyPr/>
          <a:lstStyle>
            <a:lvl1pPr>
              <a:defRPr sz="200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872C-B0FF-4A65-8829-1A58C9EDAE5D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093141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E09188-116E-4460-9954-964224A2B3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05FF7-9CE6-466E-BC49-AE7FD03097CE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718765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959F95-98C7-446F-972D-7693A0BC15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9C85-574B-4731-AEE5-09D029F4210A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688297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0134" y="292101"/>
            <a:ext cx="2618317" cy="55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5184" y="292101"/>
            <a:ext cx="7651749" cy="55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6EFA1-3312-4DA9-B545-8D6528AB50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C0F2-B42E-441F-867A-B6C20FF58DF9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6383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6668-4B82-4B24-BAF1-8F674F8C6387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11207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5185" y="1030289"/>
            <a:ext cx="5135033" cy="484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3418" y="1030289"/>
            <a:ext cx="5135033" cy="484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BC903-5C62-4BF8-BFF6-14A0180361E8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16918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EA55-3883-4AF2-A6C8-DB4B3087B4FF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03247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D3C3-8437-4150-B177-6AF7565DD114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18690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07CA-A83D-45C7-8765-6A9007B63001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86867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074D-C56D-4817-81D9-DD589CC63D08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61446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7C5-F7D9-4C4D-94F1-3CE94D847BCB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96835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92101"/>
            <a:ext cx="1046691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184" y="1030289"/>
            <a:ext cx="10473267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0618" y="6599238"/>
            <a:ext cx="317076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545D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0259BF-67EB-467F-8CDD-E8B636C91BCC}" type="slidenum">
              <a:rPr lang="zh-CN" alt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 dirty="0"/>
          </a:p>
        </p:txBody>
      </p:sp>
      <p:pic>
        <p:nvPicPr>
          <p:cNvPr id="1029" name="Picture 7" descr="logo"/>
          <p:cNvPicPr>
            <a:picLocks noChangeAspect="1" noChangeArrowheads="1"/>
          </p:cNvPicPr>
          <p:nvPr/>
        </p:nvPicPr>
        <p:blipFill>
          <a:blip r:embed="rId13" cstate="email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2118" y="6118225"/>
            <a:ext cx="16446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ppt_sid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5"/>
          <a:stretch>
            <a:fillRect/>
          </a:stretch>
        </p:blipFill>
        <p:spPr bwMode="auto">
          <a:xfrm>
            <a:off x="0" y="0"/>
            <a:ext cx="719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6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45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45D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545D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545D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EC77B5-631F-460A-B01E-9B398A6AD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92101"/>
            <a:ext cx="1046691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CDB9C5-47B3-4EDC-B2B0-F47F9E66A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5184" y="1030289"/>
            <a:ext cx="10473267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8F4352-595F-4779-BDB4-C0780C82F3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0618" y="6599238"/>
            <a:ext cx="317076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545D"/>
                </a:solidFill>
              </a:defRPr>
            </a:lvl1pPr>
          </a:lstStyle>
          <a:p>
            <a:pPr>
              <a:defRPr/>
            </a:pPr>
            <a:fld id="{49B66A15-4D92-4E56-95B0-F94FA6297120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  <p:pic>
        <p:nvPicPr>
          <p:cNvPr id="1029" name="Picture 7" descr="logo">
            <a:extLst>
              <a:ext uri="{FF2B5EF4-FFF2-40B4-BE49-F238E27FC236}">
                <a16:creationId xmlns:a16="http://schemas.microsoft.com/office/drawing/2014/main" id="{947EB97C-B1EA-4448-9BAC-91F3E380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74"/>
          <a:stretch>
            <a:fillRect/>
          </a:stretch>
        </p:blipFill>
        <p:spPr bwMode="auto">
          <a:xfrm>
            <a:off x="10162118" y="6118225"/>
            <a:ext cx="1644649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ppt_side">
            <a:extLst>
              <a:ext uri="{FF2B5EF4-FFF2-40B4-BE49-F238E27FC236}">
                <a16:creationId xmlns:a16="http://schemas.microsoft.com/office/drawing/2014/main" id="{6596B0B0-6F0F-4770-985B-6890F3B4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5"/>
          <a:stretch>
            <a:fillRect/>
          </a:stretch>
        </p:blipFill>
        <p:spPr bwMode="auto">
          <a:xfrm>
            <a:off x="0" y="0"/>
            <a:ext cx="719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5D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45D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45D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545D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545D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545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1.w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06350" y="0"/>
            <a:ext cx="11479306" cy="6858000"/>
          </a:xfrm>
          <a:prstGeom prst="rect">
            <a:avLst/>
          </a:prstGeom>
          <a:solidFill>
            <a:srgbClr val="00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10231" y="2922672"/>
            <a:ext cx="9583057" cy="17469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altLang="zh-CN" dirty="0">
                <a:solidFill>
                  <a:srgbClr val="DDB046"/>
                </a:solidFill>
              </a:rPr>
              <a:t>High Risk Work Verification of Competency (VoC) Project</a:t>
            </a:r>
            <a:br>
              <a:rPr lang="en-GB" altLang="zh-CN" dirty="0">
                <a:solidFill>
                  <a:schemeClr val="bg1"/>
                </a:solidFill>
              </a:rPr>
            </a:br>
            <a:r>
              <a:rPr lang="en-GB" altLang="zh-CN" dirty="0">
                <a:solidFill>
                  <a:schemeClr val="bg1"/>
                </a:solidFill>
              </a:rPr>
              <a:t>2025 ASMC Conference</a:t>
            </a:r>
            <a:br>
              <a:rPr lang="en-GB" altLang="zh-CN" sz="2000" dirty="0">
                <a:solidFill>
                  <a:schemeClr val="bg1"/>
                </a:solidFill>
              </a:rPr>
            </a:br>
            <a:br>
              <a:rPr lang="en-GB" altLang="zh-CN" sz="20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r>
              <a:rPr lang="en-GB" altLang="zh-CN" dirty="0">
                <a:solidFill>
                  <a:schemeClr val="bg1"/>
                </a:solidFill>
              </a:rPr>
              <a:t>Tara Cesconetto, </a:t>
            </a:r>
            <a:br>
              <a:rPr lang="en-GB" altLang="zh-CN" dirty="0">
                <a:solidFill>
                  <a:schemeClr val="bg1"/>
                </a:solidFill>
              </a:rPr>
            </a:br>
            <a:r>
              <a:rPr lang="en-GB" altLang="zh-CN" dirty="0">
                <a:solidFill>
                  <a:schemeClr val="bg1"/>
                </a:solidFill>
              </a:rPr>
              <a:t>EHS Training Coordinator</a:t>
            </a:r>
            <a:br>
              <a:rPr lang="en-GB" altLang="zh-CN" dirty="0">
                <a:solidFill>
                  <a:schemeClr val="bg1"/>
                </a:solidFill>
              </a:rPr>
            </a:br>
            <a:r>
              <a:rPr lang="en-GB" altLang="zh-CN" dirty="0">
                <a:solidFill>
                  <a:schemeClr val="bg1"/>
                </a:solidFill>
              </a:rPr>
              <a:t>Sugar and Renewables</a:t>
            </a:r>
            <a:endParaRPr lang="en-GB" altLang="zh-CN" sz="1600" b="0" dirty="0">
              <a:solidFill>
                <a:schemeClr val="bg1"/>
              </a:solidFill>
            </a:endParaRPr>
          </a:p>
        </p:txBody>
      </p:sp>
      <p:pic>
        <p:nvPicPr>
          <p:cNvPr id="2054" name="Picture 8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188" y="5434897"/>
            <a:ext cx="2616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A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97" y="3535363"/>
            <a:ext cx="16906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A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598" y="3538539"/>
            <a:ext cx="17192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A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330" y="3544889"/>
            <a:ext cx="17065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A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481" y="3554414"/>
            <a:ext cx="16986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A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056" y="3549651"/>
            <a:ext cx="180498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05443" y="3521916"/>
            <a:ext cx="159104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7467" y="3521916"/>
            <a:ext cx="175101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712694" y="3469436"/>
            <a:ext cx="11479306" cy="92075"/>
          </a:xfrm>
          <a:prstGeom prst="rect">
            <a:avLst/>
          </a:prstGeom>
          <a:solidFill>
            <a:srgbClr val="7EA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06350" y="4765674"/>
            <a:ext cx="11479306" cy="129429"/>
          </a:xfrm>
          <a:prstGeom prst="rect">
            <a:avLst/>
          </a:prstGeom>
          <a:solidFill>
            <a:srgbClr val="7EA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A1684-A963-5A23-281F-395D39A71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790B-B0C8-462C-F92F-0C2ABEFA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LITMOS course development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3A3DD7-42DF-94D4-A435-E63F147C8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391" y="2691245"/>
            <a:ext cx="8596570" cy="382039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3EE16-3048-1BEC-1D73-1C8F2613F2B7}"/>
              </a:ext>
            </a:extLst>
          </p:cNvPr>
          <p:cNvSpPr txBox="1">
            <a:spLocks/>
          </p:cNvSpPr>
          <p:nvPr/>
        </p:nvSpPr>
        <p:spPr bwMode="auto">
          <a:xfrm>
            <a:off x="1019068" y="1143462"/>
            <a:ext cx="10943379" cy="15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545D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45D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545D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545D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45D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45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45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45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45D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/>
              <a:t>Procedural training forms a module in the VoC course to ensure a current knowledge and understanding of Wilmar safe systems of work and high-risk work procedures.</a:t>
            </a:r>
          </a:p>
        </p:txBody>
      </p:sp>
    </p:spTree>
    <p:extLst>
      <p:ext uri="{BB962C8B-B14F-4D97-AF65-F5344CB8AC3E}">
        <p14:creationId xmlns:p14="http://schemas.microsoft.com/office/powerpoint/2010/main" val="329541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C1C1-8242-C0F1-E22C-E4226B3D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Records Management &amp; Reporting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6F3A2-F7A6-0CB2-ADE8-AEC76B9DC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 records will be held in LITMOS, a Wilmar engaged learni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</a:rPr>
              <a:t>ng management system (LMS)</a:t>
            </a: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Reports are generated and forwarded to reportin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</a:rPr>
              <a:t>g lines on an automated schedule. </a:t>
            </a: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team leader in LITMOS will be able to access the records for their team members.</a:t>
            </a:r>
          </a:p>
          <a:p>
            <a:pPr marL="0" indent="0">
              <a:buNone/>
            </a:pPr>
            <a:endParaRPr lang="en-A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1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0B6F-9B27-0E07-BAAC-1EF4AC91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long is a person deemed competent once VoC is achieved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77CEE-36EE-7B80-F169-517554E1F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184" y="1006539"/>
            <a:ext cx="10473267" cy="5171237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We will follow the standards for current high risk refresher training which is:</a:t>
            </a:r>
          </a:p>
          <a:p>
            <a:r>
              <a:rPr lang="en-AU" sz="2400" dirty="0"/>
              <a:t>Minimum of 2 years</a:t>
            </a:r>
          </a:p>
          <a:p>
            <a:r>
              <a:rPr lang="en-AU" sz="2400" dirty="0"/>
              <a:t>Maximum of 3 years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 replaces the need for refresher training where a person is deemed competent. </a:t>
            </a: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VoC is not achieve we default to scheduling full refresher training which will now include procedural training in LITMOS. 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7005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F20-1700-AEC3-4757-738C9E9E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3E89-179B-B7DC-26A8-93AA639B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38" y="875111"/>
            <a:ext cx="10943379" cy="5714538"/>
          </a:xfrm>
        </p:spPr>
        <p:txBody>
          <a:bodyPr/>
          <a:lstStyle/>
          <a:p>
            <a:pPr>
              <a:lnSpc>
                <a:spcPct val="107000"/>
              </a:lnSpc>
              <a:buSzPct val="65000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Nationally accredited training alone does not equip workers with the practical skills and confidence to implement the requirements on the job.</a:t>
            </a:r>
          </a:p>
          <a:p>
            <a:pPr>
              <a:lnSpc>
                <a:spcPct val="107000"/>
              </a:lnSpc>
              <a:buSzPct val="65000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Workers need to be competent in implementing safe work practices to meet the safe systems of work.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2400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worked well</a:t>
            </a:r>
          </a:p>
          <a:p>
            <a:pPr>
              <a:lnSpc>
                <a:spcPct val="107000"/>
              </a:lnSpc>
              <a:buSzPct val="65000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Content in the classroom</a:t>
            </a:r>
          </a:p>
          <a:p>
            <a:pPr>
              <a:lnSpc>
                <a:spcPct val="107000"/>
              </a:lnSpc>
              <a:buSzPct val="65000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Adapting assessment to operational timing</a:t>
            </a:r>
          </a:p>
          <a:p>
            <a:pPr marL="0" indent="0">
              <a:lnSpc>
                <a:spcPct val="107000"/>
              </a:lnSpc>
              <a:buSzPct val="65000"/>
              <a:buNone/>
              <a:tabLst>
                <a:tab pos="457200" algn="l"/>
              </a:tabLst>
            </a:pPr>
            <a:endParaRPr lang="en-US" sz="2400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SzPct val="65000"/>
              <a:buNone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could be improved </a:t>
            </a:r>
          </a:p>
          <a:p>
            <a:pPr>
              <a:lnSpc>
                <a:spcPct val="107000"/>
              </a:lnSpc>
              <a:buSzPct val="65000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Feedback from the on-the-job assessments will lead to improved process.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56E08-B420-A798-A9B6-1D213594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659" y="2419928"/>
            <a:ext cx="4006430" cy="26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F20-1700-AEC3-4757-738C9E9E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&amp;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3E89-179B-B7DC-26A8-93AA639B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Best practice will be sustained and integrated into ongoing operations through: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Dedicated resourcing to continue the program.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Capturing </a:t>
            </a: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valuable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knowledge from experienced subject matter experts.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Continual improvement of procedures, permits, training, inspections and audits.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Utilising the full functionality of LITMOS.</a:t>
            </a:r>
          </a:p>
        </p:txBody>
      </p:sp>
    </p:spTree>
    <p:extLst>
      <p:ext uri="{BB962C8B-B14F-4D97-AF65-F5344CB8AC3E}">
        <p14:creationId xmlns:p14="http://schemas.microsoft.com/office/powerpoint/2010/main" val="75639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413" y="556438"/>
            <a:ext cx="10466917" cy="587375"/>
          </a:xfrm>
        </p:spPr>
        <p:txBody>
          <a:bodyPr/>
          <a:lstStyle/>
          <a:p>
            <a:pPr eaLnBrk="1" hangingPunct="1"/>
            <a:r>
              <a:rPr lang="en-GB" altLang="zh-CN" dirty="0"/>
              <a:t>Thank you.</a:t>
            </a:r>
            <a:br>
              <a:rPr lang="en-GB" altLang="zh-CN" dirty="0"/>
            </a:br>
            <a:br>
              <a:rPr lang="en-GB" altLang="zh-CN" dirty="0"/>
            </a:br>
            <a:endParaRPr lang="en-GB" altLang="zh-CN" dirty="0"/>
          </a:p>
        </p:txBody>
      </p:sp>
      <p:pic>
        <p:nvPicPr>
          <p:cNvPr id="29699" name="Picture 16" descr="logo"/>
          <p:cNvPicPr>
            <a:picLocks noChangeAspect="1" noChangeArrowheads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926" y="6075364"/>
            <a:ext cx="133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8585E-C071-50BB-4427-6E3A2097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22" y="1484300"/>
            <a:ext cx="11202378" cy="339859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EF97AE0-95B4-6565-69A1-98163F3A7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317" y="5185442"/>
            <a:ext cx="1046691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5D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GB" altLang="zh-CN" b="0" kern="0" dirty="0"/>
              <a:t>Wilmar Sugar and Renewables EHS Network</a:t>
            </a:r>
          </a:p>
          <a:p>
            <a:pPr algn="ctr" eaLnBrk="1" hangingPunct="1"/>
            <a:br>
              <a:rPr lang="en-GB" altLang="zh-CN" kern="0" dirty="0"/>
            </a:br>
            <a:endParaRPr lang="en-GB" altLang="zh-CN" kern="0" dirty="0"/>
          </a:p>
        </p:txBody>
      </p:sp>
    </p:spTree>
    <p:extLst>
      <p:ext uri="{BB962C8B-B14F-4D97-AF65-F5344CB8AC3E}">
        <p14:creationId xmlns:p14="http://schemas.microsoft.com/office/powerpoint/2010/main" val="296238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F20-1700-AEC3-4757-738C9E9E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3E89-179B-B7DC-26A8-93AA639B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Introduction</a:t>
            </a:r>
          </a:p>
          <a:p>
            <a:pPr marL="51435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Background</a:t>
            </a:r>
          </a:p>
          <a:p>
            <a:pPr marL="51435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Implementation Steps</a:t>
            </a:r>
          </a:p>
          <a:p>
            <a:pPr marL="51435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Challenges Faced</a:t>
            </a:r>
          </a:p>
          <a:p>
            <a:pPr marL="51435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Key Outcomes</a:t>
            </a:r>
          </a:p>
          <a:p>
            <a:pPr marL="51435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  <a:tabLst>
                <a:tab pos="9144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Lessons Learned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55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F20-1700-AEC3-4757-738C9E9E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&amp; 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3E89-179B-B7DC-26A8-93AA639B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This presentation summarises an improvement project </a:t>
            </a:r>
            <a:r>
              <a:rPr lang="en-US" sz="2400" kern="100" dirty="0">
                <a:highlight>
                  <a:srgbClr val="FFFFFF"/>
                </a:highlight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from</a:t>
            </a:r>
            <a:r>
              <a:rPr lang="en-US" sz="2400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recommendations from two years of high-risk </a:t>
            </a:r>
            <a:r>
              <a:rPr lang="en-US" sz="2400" kern="100" dirty="0">
                <a:highlight>
                  <a:srgbClr val="FFFFFF"/>
                </a:highlight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auditing at our sugar milling factories.</a:t>
            </a:r>
            <a:endParaRPr lang="en-US" sz="2400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Sugar and Renewables has a robust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OHS</a:t>
            </a: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Management System that meets National Self Insurer requirements - ISO 45001.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Through auditing all sugar mill factories, we identified gaps in the practical application of high-risk work activities.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 two-year project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commenced January 2024 </a:t>
            </a: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address the gaps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Our specific challenge is to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verify the practical competency of the individuals required to undertake high-risk work.</a:t>
            </a:r>
          </a:p>
        </p:txBody>
      </p:sp>
    </p:spTree>
    <p:extLst>
      <p:ext uri="{BB962C8B-B14F-4D97-AF65-F5344CB8AC3E}">
        <p14:creationId xmlns:p14="http://schemas.microsoft.com/office/powerpoint/2010/main" val="191085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F20-1700-AEC3-4757-738C9E9E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Solution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3E89-179B-B7DC-26A8-93AA639B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672" y="939632"/>
            <a:ext cx="10473267" cy="5438866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Develop a program to manage the ongoing verification of competency (VoC) for high-risk work activities.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program, developed by a small team will continue to: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Engage subject matter experts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– Group EHS Learning and Development, Site Leaders and workers for content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Involve Key Stakeholders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–  Sugar &amp; Renewables Learning and Development, People and Culture, Group Managers, Supervisors, EHS Network members and Workers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Build solutions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based on our existing processes and programs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</a:t>
            </a:r>
            <a:r>
              <a:rPr lang="en-AU" sz="24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tilise Group EHS LITMOS training </a:t>
            </a:r>
            <a:r>
              <a:rPr lang="en-AU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enhance our current high risk work procedural training packages.</a:t>
            </a:r>
            <a:endParaRPr lang="en-US" sz="2400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4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F20-1700-AEC3-4757-738C9E9E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Steps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98E7D-1E83-7DC2-BC54-56300F06A7E3}"/>
              </a:ext>
            </a:extLst>
          </p:cNvPr>
          <p:cNvSpPr txBox="1"/>
          <p:nvPr/>
        </p:nvSpPr>
        <p:spPr>
          <a:xfrm>
            <a:off x="1019046" y="936702"/>
            <a:ext cx="1070517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400" kern="100" dirty="0">
                <a:solidFill>
                  <a:srgbClr val="00545D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Develop training framework for high-risk work verification of competency for permit to work, isolation, confined space, working at heights and hot work.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400" kern="100" dirty="0">
                <a:solidFill>
                  <a:srgbClr val="00545D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Apply a process to formally approve an employee as competent to issue work permits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400" kern="100" dirty="0">
                <a:solidFill>
                  <a:srgbClr val="00545D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Review how the permit to work process is being applied to high-risk work tasks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400" kern="100" dirty="0">
                <a:solidFill>
                  <a:srgbClr val="00545D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Review physical isolation of equipment process for ongoing effectiveness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400" kern="100" dirty="0">
                <a:solidFill>
                  <a:srgbClr val="00545D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Review the Take 5 for ongoing effectiveness as the low-level risk assessment tool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kern="100" dirty="0">
                <a:solidFill>
                  <a:srgbClr val="00545D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Set up a factory permit to work steering team for the ongoing management of high-risk work.</a:t>
            </a:r>
          </a:p>
        </p:txBody>
      </p:sp>
    </p:spTree>
    <p:extLst>
      <p:ext uri="{BB962C8B-B14F-4D97-AF65-F5344CB8AC3E}">
        <p14:creationId xmlns:p14="http://schemas.microsoft.com/office/powerpoint/2010/main" val="274434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F20-1700-AEC3-4757-738C9E9E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3E89-179B-B7DC-26A8-93AA639B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64" y="1006539"/>
            <a:ext cx="10696288" cy="4841875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Availability of participants for assessing during the operational season.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This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 being r</a:t>
            </a: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esolved by: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Aligning practical testing with operational activities to ensure attendance.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Testing on the job, observing and assessing during planned high-risk work.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24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30381CD8-0F92-2D76-E0E9-64E884F0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" y="3328416"/>
            <a:ext cx="4528299" cy="3396225"/>
          </a:xfrm>
          <a:prstGeom prst="rect">
            <a:avLst/>
          </a:prstGeom>
        </p:spPr>
      </p:pic>
      <p:pic>
        <p:nvPicPr>
          <p:cNvPr id="5" name="Picture 4" descr="A group of men wearing orange and white jackets&#10;&#10;Description automatically generated">
            <a:extLst>
              <a:ext uri="{FF2B5EF4-FFF2-40B4-BE49-F238E27FC236}">
                <a16:creationId xmlns:a16="http://schemas.microsoft.com/office/drawing/2014/main" id="{FF5D98F7-DED0-3908-33AA-C37DC8CFC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47" y="3328416"/>
            <a:ext cx="4528298" cy="33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6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F20-1700-AEC3-4757-738C9E9E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153256"/>
            <a:ext cx="10466917" cy="587375"/>
          </a:xfrm>
        </p:spPr>
        <p:txBody>
          <a:bodyPr/>
          <a:lstStyle/>
          <a:p>
            <a:r>
              <a:rPr lang="en-US" dirty="0"/>
              <a:t>Key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3E89-179B-B7DC-26A8-93AA639B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740631"/>
            <a:ext cx="5886450" cy="5733925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u="sng" kern="100" dirty="0">
                <a:highlight>
                  <a:srgbClr val="FFFFFF"/>
                </a:highlight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sz="2400" u="sng" kern="1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ositive results</a:t>
            </a:r>
          </a:p>
          <a:p>
            <a:pPr marL="0" indent="0">
              <a:buNone/>
            </a:pPr>
            <a:r>
              <a:rPr lang="en-AU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We now have a practical  competency assessment in our safe systems of work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2400" u="sng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400" u="sng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Impacts achieved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Workers can now be verified as competent in high-risk work.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Workers have gained a better practical understanding of the permit to work system through assessment on the job, this in turn has improved the planning of high-risk work tasks.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40AD99-CA18-6056-B66C-A21DA2C1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757" y="429530"/>
            <a:ext cx="3478474" cy="234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96C1E-C20B-A5D6-15CA-80DC5E563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433" y="3257648"/>
            <a:ext cx="3559122" cy="2450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336914-BF5A-2A71-4302-89D32AF017F2}"/>
              </a:ext>
            </a:extLst>
          </p:cNvPr>
          <p:cNvSpPr txBox="1"/>
          <p:nvPr/>
        </p:nvSpPr>
        <p:spPr>
          <a:xfrm>
            <a:off x="10329549" y="1065127"/>
            <a:ext cx="143298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BEFORE</a:t>
            </a:r>
          </a:p>
          <a:p>
            <a:pPr algn="ctr"/>
            <a:r>
              <a:rPr lang="en-AU" sz="1600" dirty="0"/>
              <a:t>No practical  competency  assessment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EBEE8-C89F-C00D-8DCE-E194A0690211}"/>
              </a:ext>
            </a:extLst>
          </p:cNvPr>
          <p:cNvSpPr txBox="1"/>
          <p:nvPr/>
        </p:nvSpPr>
        <p:spPr>
          <a:xfrm>
            <a:off x="6950075" y="2445680"/>
            <a:ext cx="1432983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Nationally Accredited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882A2-418C-D288-5B5C-48FA91DF1CEC}"/>
              </a:ext>
            </a:extLst>
          </p:cNvPr>
          <p:cNvSpPr txBox="1"/>
          <p:nvPr/>
        </p:nvSpPr>
        <p:spPr>
          <a:xfrm>
            <a:off x="10405788" y="3369010"/>
            <a:ext cx="1356744" cy="1815882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AFTER</a:t>
            </a:r>
          </a:p>
          <a:p>
            <a:pPr algn="ctr"/>
            <a:r>
              <a:rPr lang="en-AU" sz="1600" dirty="0"/>
              <a:t>practical  competency  assessment in our Safe Systems of Work</a:t>
            </a:r>
          </a:p>
        </p:txBody>
      </p:sp>
    </p:spTree>
    <p:extLst>
      <p:ext uri="{BB962C8B-B14F-4D97-AF65-F5344CB8AC3E}">
        <p14:creationId xmlns:p14="http://schemas.microsoft.com/office/powerpoint/2010/main" val="22110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EE2-F91C-8EC9-432C-61FC4A87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of </a:t>
            </a:r>
            <a:r>
              <a:rPr lang="en-AU" sz="2400" dirty="0"/>
              <a:t>practical competency assessment</a:t>
            </a:r>
            <a:r>
              <a:rPr lang="en-AU" dirty="0"/>
              <a:t> for Confined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557AA-03D2-141D-50F8-D8B118A9D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366" y="879476"/>
            <a:ext cx="10361021" cy="4523166"/>
          </a:xfrm>
        </p:spPr>
      </p:pic>
    </p:spTree>
    <p:extLst>
      <p:ext uri="{BB962C8B-B14F-4D97-AF65-F5344CB8AC3E}">
        <p14:creationId xmlns:p14="http://schemas.microsoft.com/office/powerpoint/2010/main" val="255804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2ADE8-473B-DEE7-774C-88106B189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C04D88-AF3A-B56D-43E2-8C5DC9D7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92" y="1035541"/>
            <a:ext cx="4988312" cy="1922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1E7FC8-0546-C24B-F2AF-B09FF6D2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33"/>
          <a:stretch/>
        </p:blipFill>
        <p:spPr>
          <a:xfrm>
            <a:off x="708508" y="114300"/>
            <a:ext cx="6305356" cy="63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1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81EE5D03D124A9E7BA4379B70ABB7" ma:contentTypeVersion="13" ma:contentTypeDescription="Create a new document." ma:contentTypeScope="" ma:versionID="db6a544e1685b848d1fe9e224c96d6f2">
  <xsd:schema xmlns:xsd="http://www.w3.org/2001/XMLSchema" xmlns:xs="http://www.w3.org/2001/XMLSchema" xmlns:p="http://schemas.microsoft.com/office/2006/metadata/properties" xmlns:ns2="4e3f9746-f441-4530-927b-f0a62a99c512" xmlns:ns3="9c17c14c-5df2-4431-8fdf-424a5931b1f4" targetNamespace="http://schemas.microsoft.com/office/2006/metadata/properties" ma:root="true" ma:fieldsID="41a507089a331312bcacc6a04e6198f4" ns2:_="" ns3:_="">
    <xsd:import namespace="4e3f9746-f441-4530-927b-f0a62a99c512"/>
    <xsd:import namespace="9c17c14c-5df2-4431-8fdf-424a5931b1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f9746-f441-4530-927b-f0a62a99c5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000cd8c1-e207-4b38-9c16-bab5a6aaf47f}" ma:internalName="TaxCatchAll" ma:showField="CatchAllData" ma:web="4e3f9746-f441-4530-927b-f0a62a99c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7c14c-5df2-4431-8fdf-424a5931b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788b49-3aed-4066-ab07-65f7d4b7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3f9746-f441-4530-927b-f0a62a99c512" xsi:nil="true"/>
    <lcf76f155ced4ddcb4097134ff3c332f xmlns="9c17c14c-5df2-4431-8fdf-424a5931b1f4">
      <Terms xmlns="http://schemas.microsoft.com/office/infopath/2007/PartnerControls"/>
    </lcf76f155ced4ddcb4097134ff3c332f>
    <_dlc_DocId xmlns="4e3f9746-f441-4530-927b-f0a62a99c512">NHRJHJCW577Q-112099445-182279</_dlc_DocId>
    <_dlc_DocIdUrl xmlns="4e3f9746-f441-4530-927b-f0a62a99c512">
      <Url>https://asmc.sharepoint.com/sites/Company/_layouts/15/DocIdRedir.aspx?ID=NHRJHJCW577Q-112099445-182279</Url>
      <Description>NHRJHJCW577Q-112099445-182279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01AFF58-72AB-4EC5-945F-1B9BFFFB0112}"/>
</file>

<file path=customXml/itemProps2.xml><?xml version="1.0" encoding="utf-8"?>
<ds:datastoreItem xmlns:ds="http://schemas.openxmlformats.org/officeDocument/2006/customXml" ds:itemID="{5F2E201B-60C1-4E13-B403-16219C0C146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ebee20b-40a4-433b-b386-7cd992c7fd97"/>
    <ds:schemaRef ds:uri="0008a2d9-73a4-4cbb-8296-534f4246398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25C4C1-375C-426C-A0D9-8F0E3BA4833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FA15DE-9087-4FB5-BB88-15391D0BE284}"/>
</file>

<file path=docProps/app.xml><?xml version="1.0" encoding="utf-8"?>
<Properties xmlns="http://schemas.openxmlformats.org/officeDocument/2006/extended-properties" xmlns:vt="http://schemas.openxmlformats.org/officeDocument/2006/docPropsVTypes">
  <TotalTime>36742</TotalTime>
  <Words>812</Words>
  <Application>Microsoft Office PowerPoint</Application>
  <PresentationFormat>Widescreen</PresentationFormat>
  <Paragraphs>97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Blank Presentation</vt:lpstr>
      <vt:lpstr>Blank Presentation</vt:lpstr>
      <vt:lpstr>High Risk Work Verification of Competency (VoC) Project 2025 ASMC Conference          Tara Cesconetto,  EHS Training Coordinator Sugar and Renewables</vt:lpstr>
      <vt:lpstr>Agenda</vt:lpstr>
      <vt:lpstr>Introduction &amp; Background</vt:lpstr>
      <vt:lpstr>Solution Overview</vt:lpstr>
      <vt:lpstr>Implementation Steps</vt:lpstr>
      <vt:lpstr>Challenges Faced</vt:lpstr>
      <vt:lpstr>Key Outcomes </vt:lpstr>
      <vt:lpstr>Example of practical competency assessment for Confined Space</vt:lpstr>
      <vt:lpstr>PowerPoint Presentation</vt:lpstr>
      <vt:lpstr>LITMOS course development</vt:lpstr>
      <vt:lpstr>Records Management &amp; Reporting</vt:lpstr>
      <vt:lpstr>How long is a person deemed competent once VoC is achieved</vt:lpstr>
      <vt:lpstr>Lesson Learned</vt:lpstr>
      <vt:lpstr>Sustainability &amp; Future Plans</vt:lpstr>
      <vt:lpstr>Thank you.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WILMAR INTERNATIONAL LIMITED EHS Committee Meeting- Q1 2021 25th March 2021</dc:title>
  <dc:creator>Lee Ming Enn</dc:creator>
  <cp:lastModifiedBy>Jim Crane</cp:lastModifiedBy>
  <cp:revision>168</cp:revision>
  <dcterms:created xsi:type="dcterms:W3CDTF">2021-03-15T07:20:32Z</dcterms:created>
  <dcterms:modified xsi:type="dcterms:W3CDTF">2025-04-14T03:09:39Z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0x0101007A381EE5D03D124A9E7BA4379B70ABB7</vt:lpwstr>
  </property>
  <property fmtid="{D5CDD505-2E9C-101B-9397-08002B2CF9AE}" pid="3" name="MediaServiceImageTags">
    <vt:lpwstr/>
  </property>
  <property fmtid="{D5CDD505-2E9C-101B-9397-08002B2CF9AE}" pid="4" name="ArticulateGUID">
    <vt:lpwstr>8BD8DFF2-D75C-46B9-AA5F-CBCF00361B37</vt:lpwstr>
  </property>
  <property fmtid="{D5CDD505-2E9C-101B-9397-08002B2CF9AE}" pid="5" name="ArticulatePath">
    <vt:lpwstr>https://wilmarint-my.sharepoint.com/personal/andres_gomez_au_wilmar-intl_com/Documents/Documents/Desktop/6. Projects/17. Best practice sharing - 2024 EHS Conference/2023 WIlmar Global EHS Conference - Best Management Practices Sharing</vt:lpwstr>
  </property>
  <property fmtid="{D5CDD505-2E9C-101B-9397-08002B2CF9AE}" pid="6" name="_dlc_DocIdItemGuid">
    <vt:lpwstr>f6e74b3e-3cd8-4406-a526-25b0f929c3d4</vt:lpwstr>
  </property>
</Properties>
</file>