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59" r:id="rId2"/>
    <p:sldId id="349" r:id="rId3"/>
    <p:sldId id="282" r:id="rId4"/>
    <p:sldId id="283" r:id="rId5"/>
    <p:sldId id="330" r:id="rId6"/>
    <p:sldId id="350" r:id="rId7"/>
    <p:sldId id="351" r:id="rId8"/>
    <p:sldId id="304" r:id="rId9"/>
    <p:sldId id="323" r:id="rId10"/>
    <p:sldId id="352" r:id="rId11"/>
    <p:sldId id="311" r:id="rId12"/>
    <p:sldId id="306" r:id="rId13"/>
    <p:sldId id="353" r:id="rId14"/>
    <p:sldId id="307" r:id="rId15"/>
    <p:sldId id="286" r:id="rId16"/>
    <p:sldId id="355" r:id="rId17"/>
    <p:sldId id="361" r:id="rId18"/>
    <p:sldId id="262" r:id="rId19"/>
    <p:sldId id="271" r:id="rId20"/>
    <p:sldId id="356" r:id="rId21"/>
    <p:sldId id="3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ED9"/>
    <a:srgbClr val="00686D"/>
    <a:srgbClr val="EE7DF3"/>
    <a:srgbClr val="044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1"/>
  </p:normalViewPr>
  <p:slideViewPr>
    <p:cSldViewPr snapToGrid="0" snapToObjects="1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6A130-A5DB-FF4F-B6E7-1FFCA6C1E4D6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A0787-3220-9244-9279-F7E56627E58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523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F361A-76A2-4645-91A9-68C8F7AD0807}" type="slidenum">
              <a:rPr lang="en-AU" smtClean="0"/>
              <a:pPr>
                <a:defRPr/>
              </a:pPr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333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F361A-76A2-4645-91A9-68C8F7AD0807}" type="slidenum">
              <a:rPr lang="en-AU" smtClean="0"/>
              <a:pPr>
                <a:defRPr/>
              </a:pPr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965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F361A-76A2-4645-91A9-68C8F7AD0807}" type="slidenum">
              <a:rPr lang="en-AU" smtClean="0"/>
              <a:pPr>
                <a:defRPr/>
              </a:pPr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03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02A7B-99BB-6048-C88A-33FCD6F9A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170DE-D8B7-B1CC-BAAA-88CF4EE6D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EC78-CF46-4BEC-EA99-5A3127DA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F53C4-4893-B144-38D1-43F2804EF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7B452-297B-7809-D566-D70935D9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818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1FD54-55E7-376E-8604-C886000C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95C94-0E08-322A-C86B-B478E487F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9524C-BBD9-DC73-7CF3-D576E828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8328D-AD1D-A1CD-1A9A-D923054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33C26-DCC4-8827-C21C-9AC9E961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889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D7401B-D2FF-7261-B854-CB4756A29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ECB99-0CDA-2368-FDD3-8DFE5FBAA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F8F92-8AAC-1975-4FF7-35408CFC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AE352-FC15-A720-DBC0-FA5D84E8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C126B-D316-0445-9B9E-73AFFA75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0998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66751" y="285751"/>
            <a:ext cx="3238500" cy="7858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93D3D-1ED5-433D-B01A-D4B5EC5BB862}" type="datetime1">
              <a:rPr lang="en-US"/>
              <a:pPr>
                <a:defRPr/>
              </a:pPr>
              <a:t>2/3/25</a:t>
            </a:fld>
            <a:endParaRPr lang="en-A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©2009, All rights reserved. Goal Setting Workshop - Kez Events Pty Ltd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39A4-41A4-4173-B156-822BAA2DDD3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540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0D530-FB56-A835-C725-88E0FFDF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B03FF-5486-A94B-E6A3-C4BBF5A4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3AEEB-41CA-1522-3910-32A4DE15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17AA2-2DCB-B3BF-838B-484F851A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6B031-9184-A3B5-7A7B-DECCB50A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045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37E3-410A-8451-61D7-80A890FD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AB540-5595-1AF9-18AE-062D6CC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B5329-951F-81A3-5100-4B459329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94F6-4B2D-33E7-BC51-3B5AC9F2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58F6B-476F-6B31-1FB3-6FFB512F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069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55F65-73B0-B1A6-EEF1-59E0B544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89736-4987-3556-E5F3-951A9CB7B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4A6A5-1B11-82A1-E3C0-A886B4ABB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44761-255F-142A-C4E4-79ECA2FF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4843B-661B-389D-DE5F-B6837DFA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835B6-0ECD-4714-E932-3D6CDA3C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463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F971-DC89-110D-9114-E2E4D6A6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F8E31-EE04-6ED4-A0C1-79A92A6E7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5B30D-190D-CD5F-F6A5-DCF3DEBD6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CFB0E8-FC49-25CE-2244-6BFDA5D50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680BA-AF5E-6361-AA45-D911B979B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7772F8-FFF6-9DC0-3412-49113B45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3FE5BF-D58C-B786-E35A-99BC2420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E48583-AA92-222E-7356-66ED470F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36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29E1-CB20-07F1-4C17-1F8D5D3F0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90330-E106-70B3-DBE5-588DAB12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143E7-A593-55A2-90D7-862E3B3B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22A6A-5B0E-33BB-5475-21BCAE22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040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7E9CEF-B7D2-E4FC-1B45-B07BCD6B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B0172-2C03-B361-6984-73559F24E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09344-353E-557E-E309-E315ACF9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288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4699-5E4D-1F10-52DF-2DF3FE1E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B7E70-DE3B-75D8-1EF9-3FED24117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B159C-F7D1-2F15-9F41-3A05734AB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268B1-7ACE-34D3-6B02-CBDC4F0F7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E71F0-01D1-937D-E5C7-C0D40D3BB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3A5EA-14E6-EC91-BE69-E1C93B2D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683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2CA1-1819-84F7-D721-3BC11BEF4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6ABBE-F44F-428D-B0DA-8C9B73598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B6216-25E0-8D68-7A81-96CCA9C05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BB0264-DD9F-9CA3-F0B9-F049E6AA9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00A5C-65A6-702A-DECB-A2BD7F8F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61CDD-4862-AFA2-704A-0A16E181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52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BF55DA-FAF5-F540-B9A9-EEE117E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F7A6B-B96A-D893-9FF5-7BC99EC65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AF60B-B6B9-01DF-2296-D62128120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F170-D7B0-BC45-B98F-BD2E29D5579D}" type="datetimeFigureOut">
              <a:rPr lang="en-AU" smtClean="0"/>
              <a:t>3/2/2025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60AF-A09E-7F7A-911A-CBE74C266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39A34-CB5F-1980-B6A3-01BD63D6B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FBDF1-51BE-B44A-B6CD-C1B1727B11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518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and Beach Wallpapers - Top Free Sand Beach Backgrounds - WallpaperAccess">
            <a:extLst>
              <a:ext uri="{FF2B5EF4-FFF2-40B4-BE49-F238E27FC236}">
                <a16:creationId xmlns:a16="http://schemas.microsoft.com/office/drawing/2014/main" id="{F3C1E8D1-49E9-F97B-1C13-2ACF81BC8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6" b="4664"/>
          <a:stretch/>
        </p:blipFill>
        <p:spPr bwMode="auto">
          <a:xfrm>
            <a:off x="20" y="12536"/>
            <a:ext cx="12191980" cy="68579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159C79-B8BF-5039-7D75-F5DD3D09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51" r="2075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C3F65-E27B-471C-70B4-C93C02A159E9}"/>
              </a:ext>
            </a:extLst>
          </p:cNvPr>
          <p:cNvSpPr txBox="1"/>
          <p:nvPr/>
        </p:nvSpPr>
        <p:spPr>
          <a:xfrm>
            <a:off x="0" y="-171450"/>
            <a:ext cx="506308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ln w="22225" cap="flat">
                  <a:noFill/>
                </a:ln>
                <a:solidFill>
                  <a:srgbClr val="00686D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       </a:t>
            </a:r>
          </a:p>
          <a:p>
            <a:r>
              <a:rPr lang="en-AU" sz="4800" b="1" dirty="0">
                <a:ln w="22225" cap="flat">
                  <a:noFill/>
                </a:ln>
                <a:solidFill>
                  <a:srgbClr val="00686D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     </a:t>
            </a:r>
            <a:r>
              <a:rPr lang="en-AU" sz="6000" b="1" dirty="0">
                <a:ln w="22225" cap="flat">
                  <a:noFill/>
                </a:ln>
                <a:solidFill>
                  <a:srgbClr val="00686D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🥇</a:t>
            </a:r>
            <a: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GOLD</a:t>
            </a:r>
            <a:b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</a:br>
            <a: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         MEDAL</a:t>
            </a:r>
            <a:b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</a:br>
            <a: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   EXCELLENCE</a:t>
            </a:r>
          </a:p>
          <a:p>
            <a:pPr algn="ctr"/>
            <a:endParaRPr lang="en-AU" sz="4800" b="1" dirty="0">
              <a:ln w="22225" cap="flat">
                <a:noFill/>
              </a:ln>
              <a:solidFill>
                <a:srgbClr val="00686D"/>
              </a:solidFill>
              <a:latin typeface="Arial Rounded MT Bold" panose="020F0704030504030204" pitchFamily="34" charset="77"/>
              <a:cs typeface="Baloo" panose="03080902040302020200" pitchFamily="66" charset="77"/>
            </a:endParaRPr>
          </a:p>
          <a:p>
            <a:pPr algn="ctr"/>
            <a:r>
              <a:rPr lang="en-AU" sz="4800" b="1" dirty="0">
                <a:ln w="22225" cap="flat">
                  <a:noFill/>
                </a:ln>
                <a:solidFill>
                  <a:srgbClr val="044A4E"/>
                </a:solidFill>
                <a:latin typeface="Arial Rounded MT Bold" panose="020F0704030504030204" pitchFamily="34" charset="77"/>
                <a:cs typeface="Baloo" panose="03080902040302020200" pitchFamily="66" charset="77"/>
              </a:rPr>
              <a:t>Creating the Mindset of a Champion</a:t>
            </a:r>
          </a:p>
        </p:txBody>
      </p:sp>
    </p:spTree>
    <p:extLst>
      <p:ext uri="{BB962C8B-B14F-4D97-AF65-F5344CB8AC3E}">
        <p14:creationId xmlns:p14="http://schemas.microsoft.com/office/powerpoint/2010/main" val="1323382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2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6456E8-B77B-6E48-860D-B1061F71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83" y="5668402"/>
            <a:ext cx="7731183" cy="99206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>
                <a:solidFill>
                  <a:schemeClr val="tx1"/>
                </a:solidFill>
                <a:latin typeface="Arial Rounded MT Bold" panose="020F0704030504030204" pitchFamily="34" charset="77"/>
              </a:rPr>
              <a:t>We found ways to continually push ourselves out of our comfort zones…</a:t>
            </a:r>
          </a:p>
        </p:txBody>
      </p:sp>
      <p:pic>
        <p:nvPicPr>
          <p:cNvPr id="1026" name="Picture 2" descr="Trinity Adventist International Church - Daily Devotional - WALKING ON  COALS Fire walking is the act of walking barefoot over a bed of hot coals  or stones. It has been used as">
            <a:extLst>
              <a:ext uri="{FF2B5EF4-FFF2-40B4-BE49-F238E27FC236}">
                <a16:creationId xmlns:a16="http://schemas.microsoft.com/office/drawing/2014/main" id="{BFDB74E8-ACF2-20A0-6245-B59C0DCEE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1"/>
          <a:stretch/>
        </p:blipFill>
        <p:spPr bwMode="auto"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The Glass (2).jpg">
            <a:extLst>
              <a:ext uri="{FF2B5EF4-FFF2-40B4-BE49-F238E27FC236}">
                <a16:creationId xmlns:a16="http://schemas.microsoft.com/office/drawing/2014/main" id="{CDC79575-1ACC-1D41-93DB-486085349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4908" r="1" b="15803"/>
          <a:stretch/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16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l="3909" r="3909"/>
          <a:stretch/>
        </p:blipFill>
        <p:spPr bwMode="auto">
          <a:xfrm>
            <a:off x="1117600" y="3630671"/>
            <a:ext cx="3935664" cy="2846329"/>
          </a:xfrm>
          <a:prstGeom prst="roundRect">
            <a:avLst>
              <a:gd name="adj" fmla="val 0"/>
            </a:avLst>
          </a:prstGeom>
          <a:noFill/>
          <a:effectLst/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/>
          <a:srcRect l="3462" t="39375" r="3374" b="39375"/>
          <a:stretch/>
        </p:blipFill>
        <p:spPr bwMode="auto">
          <a:xfrm>
            <a:off x="5391931" y="138525"/>
            <a:ext cx="5457991" cy="1202913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/>
          <a:srcRect l="354" r="354"/>
          <a:stretch/>
        </p:blipFill>
        <p:spPr bwMode="auto">
          <a:xfrm>
            <a:off x="236346" y="138525"/>
            <a:ext cx="4315380" cy="3290476"/>
          </a:xfrm>
          <a:prstGeom prst="roundRect">
            <a:avLst>
              <a:gd name="adj" fmla="val 1858"/>
            </a:avLst>
          </a:prstGeom>
          <a:noFill/>
          <a:effectLst/>
        </p:spPr>
      </p:pic>
      <p:pic>
        <p:nvPicPr>
          <p:cNvPr id="7" name="Picture 6" descr="A picture containing bed, cloth, clothing, indoor&#10;&#10;Description automatically generated">
            <a:extLst>
              <a:ext uri="{FF2B5EF4-FFF2-40B4-BE49-F238E27FC236}">
                <a16:creationId xmlns:a16="http://schemas.microsoft.com/office/drawing/2014/main" id="{33CCD004-1715-2E40-5E06-7A26F35D8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2" b="9589"/>
          <a:stretch/>
        </p:blipFill>
        <p:spPr>
          <a:xfrm>
            <a:off x="8019991" y="2438401"/>
            <a:ext cx="3935663" cy="3251200"/>
          </a:xfrm>
          <a:prstGeom prst="rect">
            <a:avLst/>
          </a:prstGeom>
        </p:spPr>
      </p:pic>
      <p:pic>
        <p:nvPicPr>
          <p:cNvPr id="14338" name="Picture 2" descr="Golden Easter Chocolate Eggs On Reflective Stock Footage Video (100%  Royalty-free) 9355355 | Shutterstock">
            <a:extLst>
              <a:ext uri="{FF2B5EF4-FFF2-40B4-BE49-F238E27FC236}">
                <a16:creationId xmlns:a16="http://schemas.microsoft.com/office/drawing/2014/main" id="{EEDF8662-D9DC-EF4B-EC3C-20E3C63C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34215" y="2741480"/>
            <a:ext cx="4386963" cy="247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2" name="Rectangle 1639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7" name="Picture 3" descr="V:\Documents\Books\BOBA\Artwork and photos\PicofGoldStuff.jpg"/>
          <p:cNvPicPr>
            <a:picLocks noChangeAspect="1" noChangeArrowheads="1"/>
          </p:cNvPicPr>
          <p:nvPr/>
        </p:nvPicPr>
        <p:blipFill rotWithShape="1">
          <a:blip r:embed="rId2" cstate="print"/>
          <a:srcRect t="100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785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V:\Documents\Books\BOBA\Artwork and photos\Put in book so far\4 Surrounded by Gold.jpg"/>
          <p:cNvPicPr>
            <a:picLocks noChangeAspect="1" noChangeArrowheads="1"/>
          </p:cNvPicPr>
          <p:nvPr/>
        </p:nvPicPr>
        <p:blipFill rotWithShape="1">
          <a:blip r:embed="rId4" cstate="print"/>
          <a:srcRect t="10452" r="1" b="26476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</p:spPr>
      </p:pic>
      <p:pic>
        <p:nvPicPr>
          <p:cNvPr id="4" name="Picture 2" descr="V:\Documents\Books\BOBA\Artwork and photos\Additional photos\Belief.jpg"/>
          <p:cNvPicPr>
            <a:picLocks noChangeAspect="1" noChangeArrowheads="1"/>
          </p:cNvPicPr>
          <p:nvPr/>
        </p:nvPicPr>
        <p:blipFill rotWithShape="1">
          <a:blip r:embed="rId5" cstate="print"/>
          <a:srcRect t="17757" r="1" b="19240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8" name="Rectangle 1742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V:\Documents\Books\BOBA\Artwork and photos\Nun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1000"/>
                    </a14:imgEffect>
                    <a14:imgEffect>
                      <a14:saturation sat="167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rcRect t="4082" b="4082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</p:spPr>
      </p:pic>
      <p:sp>
        <p:nvSpPr>
          <p:cNvPr id="17430" name="Rectangle 1742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752" y="2001286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i="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Our Olympic Village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7" name="Rectangle 1231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1A3012-5419-0F4A-B5DE-38A90C393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1" r="2" b="12864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2294" name="Picture 8" descr="Two people lying on the sand&#10;&#10;Description automatically generated with low confidence"/>
          <p:cNvPicPr>
            <a:picLocks noChangeAspect="1" noChangeArrowheads="1"/>
          </p:cNvPicPr>
          <p:nvPr/>
        </p:nvPicPr>
        <p:blipFill rotWithShape="1">
          <a:blip r:embed="rId4"/>
          <a:srcRect l="11185" r="11185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2295" name="Picture 9" descr="C:\Users\Kerri\Pictures\Olympic\OLY2000-9.jpg"/>
          <p:cNvPicPr>
            <a:picLocks noChangeAspect="1" noChangeArrowheads="1"/>
          </p:cNvPicPr>
          <p:nvPr/>
        </p:nvPicPr>
        <p:blipFill rotWithShape="1">
          <a:blip r:embed="rId5" cstate="print"/>
          <a:srcRect r="-1" b="32711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6343650" y="4316247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rPr>
              <a:t>Reality catches up to our DREAM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2A21FE-C56B-42B6-82D1-D3F0C4A4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BE011A-C166-4E7B-A300-186767380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261A9AF-2897-4CFD-9D9D-17105C8A2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02EDBA-57CB-B50A-36E1-35A8BA52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1282890"/>
            <a:ext cx="3230196" cy="27568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SAS Australia</a:t>
            </a:r>
            <a:br>
              <a:rPr lang="en-US" sz="4000" b="1" kern="1200" dirty="0">
                <a:solidFill>
                  <a:srgbClr val="FFFFFF"/>
                </a:solidFill>
                <a:latin typeface="Arial Rounded MT Bold" panose="020F0704030504030204" pitchFamily="34" charset="77"/>
              </a:rPr>
            </a:br>
            <a:br>
              <a:rPr lang="en-US" sz="4000" b="1" dirty="0">
                <a:solidFill>
                  <a:srgbClr val="FFFFFF"/>
                </a:solidFill>
                <a:latin typeface="Arial Rounded MT Bold" panose="020F0704030504030204" pitchFamily="34" charset="77"/>
              </a:rPr>
            </a:br>
            <a:r>
              <a:rPr lang="en-US" sz="4000" b="1" kern="1200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 “the hardest thing I’ve ever done”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5E56EF-ADF6-479C-99B3-ADDDE695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83596" y="3602565"/>
            <a:ext cx="2469272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camera up to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C5CF5205-D70D-66B9-0CB1-AB61C1EEC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5" r="7096" b="-3"/>
          <a:stretch/>
        </p:blipFill>
        <p:spPr>
          <a:xfrm>
            <a:off x="4032902" y="3428999"/>
            <a:ext cx="4083839" cy="3446819"/>
          </a:xfrm>
          <a:prstGeom prst="rect">
            <a:avLst/>
          </a:prstGeom>
        </p:spPr>
      </p:pic>
      <p:pic>
        <p:nvPicPr>
          <p:cNvPr id="11" name="Picture 10" descr="A group of men in military uniforms&#10;&#10;Description automatically generated with low confidence">
            <a:extLst>
              <a:ext uri="{FF2B5EF4-FFF2-40B4-BE49-F238E27FC236}">
                <a16:creationId xmlns:a16="http://schemas.microsoft.com/office/drawing/2014/main" id="{37DCD833-6AA8-2F2E-AFB0-ABEDDEB4A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16992" b="1"/>
          <a:stretch/>
        </p:blipFill>
        <p:spPr>
          <a:xfrm>
            <a:off x="4032902" y="1658"/>
            <a:ext cx="4083839" cy="3438124"/>
          </a:xfrm>
          <a:prstGeom prst="rect">
            <a:avLst/>
          </a:prstGeom>
        </p:spPr>
      </p:pic>
      <p:pic>
        <p:nvPicPr>
          <p:cNvPr id="7" name="Picture 6" descr="A person from a rope&#10;&#10;Description automatically generated with medium confidence">
            <a:extLst>
              <a:ext uri="{FF2B5EF4-FFF2-40B4-BE49-F238E27FC236}">
                <a16:creationId xmlns:a16="http://schemas.microsoft.com/office/drawing/2014/main" id="{4EBF3268-6F06-6FF7-8765-F27A10A50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3" r="-2" b="25068"/>
          <a:stretch/>
        </p:blipFill>
        <p:spPr>
          <a:xfrm>
            <a:off x="8116741" y="3428999"/>
            <a:ext cx="4083837" cy="3446819"/>
          </a:xfrm>
          <a:prstGeom prst="rect">
            <a:avLst/>
          </a:prstGeom>
        </p:spPr>
      </p:pic>
      <p:pic>
        <p:nvPicPr>
          <p:cNvPr id="9" name="Picture 8" descr="A picture containing outdoor, ground, sky, person&#10;&#10;Description automatically generated">
            <a:extLst>
              <a:ext uri="{FF2B5EF4-FFF2-40B4-BE49-F238E27FC236}">
                <a16:creationId xmlns:a16="http://schemas.microsoft.com/office/drawing/2014/main" id="{2407737B-3FA5-022A-E315-891D5334BA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16166" b="1"/>
          <a:stretch/>
        </p:blipFill>
        <p:spPr>
          <a:xfrm>
            <a:off x="8116741" y="1658"/>
            <a:ext cx="4083839" cy="34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, ground, outdoor, nature&#10;&#10;Description automatically generated">
            <a:extLst>
              <a:ext uri="{FF2B5EF4-FFF2-40B4-BE49-F238E27FC236}">
                <a16:creationId xmlns:a16="http://schemas.microsoft.com/office/drawing/2014/main" id="{696A97F9-396D-E64F-6044-C11368579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00" r="-2" b="-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6" name="Picture 15" descr="A group of men in military uniforms&#10;&#10;Description automatically generated with low confidence">
            <a:extLst>
              <a:ext uri="{FF2B5EF4-FFF2-40B4-BE49-F238E27FC236}">
                <a16:creationId xmlns:a16="http://schemas.microsoft.com/office/drawing/2014/main" id="{574B91D5-8203-EBE8-B4A2-5CE875242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8" r="17034" b="-3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BC5FD827-F503-DB01-EE05-343C42FC99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" r="-5" b="-5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4" name="Picture 13" descr="A picture containing outdoor, grass, person, group&#10;&#10;Description automatically generated">
            <a:extLst>
              <a:ext uri="{FF2B5EF4-FFF2-40B4-BE49-F238E27FC236}">
                <a16:creationId xmlns:a16="http://schemas.microsoft.com/office/drawing/2014/main" id="{E0AA209F-DA44-4341-991C-AFA9F8B08A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55" r="-4" b="-4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cture 9" descr="A picture containing tree, person, outdoor, people&#10;&#10;Description automatically generated">
            <a:extLst>
              <a:ext uri="{FF2B5EF4-FFF2-40B4-BE49-F238E27FC236}">
                <a16:creationId xmlns:a16="http://schemas.microsoft.com/office/drawing/2014/main" id="{E65B0117-927D-5A3A-1B11-3774AFA19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" r="20567" b="-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20" name="Picture 19" descr="A group of people standing together&#10;&#10;Description automatically generated with low confidence">
            <a:extLst>
              <a:ext uri="{FF2B5EF4-FFF2-40B4-BE49-F238E27FC236}">
                <a16:creationId xmlns:a16="http://schemas.microsoft.com/office/drawing/2014/main" id="{BA7A0DEE-E091-D257-92A2-976FBCECB2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" r="21069" b="-4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66655-AFDB-E906-003E-3970DFF87EF7}"/>
              </a:ext>
            </a:extLst>
          </p:cNvPr>
          <p:cNvSpPr txBox="1"/>
          <p:nvPr/>
        </p:nvSpPr>
        <p:spPr>
          <a:xfrm>
            <a:off x="8330787" y="197795"/>
            <a:ext cx="3719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b="1" dirty="0">
                <a:solidFill>
                  <a:schemeClr val="bg1"/>
                </a:solidFill>
              </a:rPr>
              <a:t>Feel the fear and do it anyway</a:t>
            </a:r>
          </a:p>
        </p:txBody>
      </p:sp>
    </p:spTree>
    <p:extLst>
      <p:ext uri="{BB962C8B-B14F-4D97-AF65-F5344CB8AC3E}">
        <p14:creationId xmlns:p14="http://schemas.microsoft.com/office/powerpoint/2010/main" val="240865927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ky, outdoor, tree, aircraft&#10;&#10;Description automatically generated">
            <a:extLst>
              <a:ext uri="{FF2B5EF4-FFF2-40B4-BE49-F238E27FC236}">
                <a16:creationId xmlns:a16="http://schemas.microsoft.com/office/drawing/2014/main" id="{B257BCD8-A689-9BDF-4093-B3F625D05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r="726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3ED6C-73C0-F83A-7FD5-11935E0BC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58" y="13674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4000" dirty="0">
                <a:latin typeface="Arial Rounded MT Bold" panose="020F0704030504030204" pitchFamily="34" charset="77"/>
              </a:rPr>
              <a:t>If you are not willing to risk, you’ll have to settle for ordinary</a:t>
            </a:r>
          </a:p>
        </p:txBody>
      </p:sp>
    </p:spTree>
    <p:extLst>
      <p:ext uri="{BB962C8B-B14F-4D97-AF65-F5344CB8AC3E}">
        <p14:creationId xmlns:p14="http://schemas.microsoft.com/office/powerpoint/2010/main" val="3309225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person's legs&#10;&#10;Description automatically generated with medium confidence">
            <a:extLst>
              <a:ext uri="{FF2B5EF4-FFF2-40B4-BE49-F238E27FC236}">
                <a16:creationId xmlns:a16="http://schemas.microsoft.com/office/drawing/2014/main" id="{24600D25-8322-A768-DF08-12D050E73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2" r="694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 descr="A person holding a golf club&#10;&#10;Description automatically generated with low confidence">
            <a:extLst>
              <a:ext uri="{FF2B5EF4-FFF2-40B4-BE49-F238E27FC236}">
                <a16:creationId xmlns:a16="http://schemas.microsoft.com/office/drawing/2014/main" id="{C29FD320-57E9-96FD-C7CA-E987FAAE1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4788"/>
          <a:stretch/>
        </p:blipFill>
        <p:spPr>
          <a:xfrm>
            <a:off x="7534656" y="3511296"/>
            <a:ext cx="4657344" cy="3346704"/>
          </a:xfrm>
          <a:prstGeom prst="rect">
            <a:avLst/>
          </a:prstGeom>
        </p:spPr>
      </p:pic>
      <p:pic>
        <p:nvPicPr>
          <p:cNvPr id="8" name="Picture 7" descr="A picture containing person, person, sport, child&#10;&#10;Description automatically generated">
            <a:extLst>
              <a:ext uri="{FF2B5EF4-FFF2-40B4-BE49-F238E27FC236}">
                <a16:creationId xmlns:a16="http://schemas.microsoft.com/office/drawing/2014/main" id="{953D0A26-558C-C493-A132-3C310A4AD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38" b="27358"/>
          <a:stretch/>
        </p:blipFill>
        <p:spPr>
          <a:xfrm>
            <a:off x="7534656" y="0"/>
            <a:ext cx="4657346" cy="3346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EB0C3-35EE-26ED-42E4-253452E2A3C7}"/>
              </a:ext>
            </a:extLst>
          </p:cNvPr>
          <p:cNvSpPr txBox="1"/>
          <p:nvPr/>
        </p:nvSpPr>
        <p:spPr>
          <a:xfrm>
            <a:off x="873864" y="5203183"/>
            <a:ext cx="562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</a:rPr>
              <a:t>Needing to clear my mind</a:t>
            </a:r>
          </a:p>
        </p:txBody>
      </p:sp>
    </p:spTree>
    <p:extLst>
      <p:ext uri="{BB962C8B-B14F-4D97-AF65-F5344CB8AC3E}">
        <p14:creationId xmlns:p14="http://schemas.microsoft.com/office/powerpoint/2010/main" val="2721789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:\Documents\Books\BOBA\Artwork and photos\Interview in Bond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colorTemperature colorTemp="7917"/>
                    </a14:imgEffect>
                    <a14:imgEffect>
                      <a14:saturation sat="136000"/>
                    </a14:imgEffect>
                    <a14:imgEffect>
                      <a14:brightnessContrast bright="45000" contrast="2000"/>
                    </a14:imgEffect>
                  </a14:imgLayer>
                </a14:imgProps>
              </a:ext>
            </a:extLst>
          </a:blip>
          <a:srcRect r="577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Timeline&#10;&#10;Description automatically generated">
            <a:extLst>
              <a:ext uri="{FF2B5EF4-FFF2-40B4-BE49-F238E27FC236}">
                <a16:creationId xmlns:a16="http://schemas.microsoft.com/office/drawing/2014/main" id="{EC3D5F1E-95A2-424D-AB29-6828612F0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172" y="431195"/>
            <a:ext cx="4331828" cy="5995610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3D53961-2BF0-E84C-B392-A956532D7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860172" cy="6858000"/>
          </a:xfrm>
          <a:prstGeom prst="rect">
            <a:avLst/>
          </a:prstGeom>
        </p:spPr>
      </p:pic>
      <p:pic>
        <p:nvPicPr>
          <p:cNvPr id="7" name="Picture 6" descr="A picture containing outdoor, sky, ground, dirt&#10;&#10;Description automatically generated">
            <a:extLst>
              <a:ext uri="{FF2B5EF4-FFF2-40B4-BE49-F238E27FC236}">
                <a16:creationId xmlns:a16="http://schemas.microsoft.com/office/drawing/2014/main" id="{B59BD911-48C9-5AF2-88E4-E51718B3B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736" y="0"/>
            <a:ext cx="3357436" cy="22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3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75A4C-2AF9-9C47-AFCB-2B892CC0D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920CB8-A0BE-CE48-97EC-490773FB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84" y="1479943"/>
            <a:ext cx="3052293" cy="353140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AU" sz="3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The only way you achieve the impossible is to believe that it IS possible….</a:t>
            </a:r>
            <a:br>
              <a:rPr lang="en-AU" sz="3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b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</a:br>
            <a:endParaRPr lang="en-US" sz="36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1529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Pindoor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81" r="2" b="2"/>
          <a:stretch/>
        </p:blipFill>
        <p:spPr>
          <a:xfrm>
            <a:off x="3897843" y="413896"/>
            <a:ext cx="4551890" cy="5246649"/>
          </a:xfrm>
          <a:prstGeom prst="rect">
            <a:avLst/>
          </a:prstGeom>
        </p:spPr>
      </p:pic>
      <p:pic>
        <p:nvPicPr>
          <p:cNvPr id="4" name="Picture 3" descr="Pac Rim 1982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7" r="27073" b="2"/>
          <a:stretch/>
        </p:blipFill>
        <p:spPr>
          <a:xfrm>
            <a:off x="8449733" y="1048364"/>
            <a:ext cx="3265182" cy="3662666"/>
          </a:xfrm>
          <a:prstGeom prst="rect">
            <a:avLst/>
          </a:prstGeom>
        </p:spPr>
      </p:pic>
      <p:pic>
        <p:nvPicPr>
          <p:cNvPr id="5122" name="Picture 2" descr="C:\Users\Kerri\Pictures\KP Action\KP representing AUS 198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61000"/>
                    </a14:imgEffect>
                  </a14:imgLayer>
                </a14:imgProps>
              </a:ext>
            </a:extLst>
          </a:blip>
          <a:srcRect r="-2" b="17186"/>
          <a:stretch/>
        </p:blipFill>
        <p:spPr>
          <a:xfrm>
            <a:off x="755800" y="1151467"/>
            <a:ext cx="3142043" cy="3576622"/>
          </a:xfrm>
          <a:prstGeom prst="rect">
            <a:avLst/>
          </a:prstGeom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352922" y="5031647"/>
            <a:ext cx="3792664" cy="8680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rPr>
              <a:t>The Beginning: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rPr>
              <a:t>Indoor Volleyball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317553-0712-3B80-5C7D-75D110075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1990" y="4914616"/>
            <a:ext cx="3792664" cy="8680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77"/>
                <a:ea typeface="+mj-ea"/>
                <a:cs typeface="+mj-cs"/>
              </a:rPr>
              <a:t>10 years with National Team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5" name="Rectangle 6169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8"/>
          <p:cNvPicPr>
            <a:picLocks noChangeAspect="1" noChangeArrowheads="1"/>
          </p:cNvPicPr>
          <p:nvPr/>
        </p:nvPicPr>
        <p:blipFill rotWithShape="1">
          <a:blip r:embed="rId2" cstate="print"/>
          <a:srcRect t="10209" r="3" b="11470"/>
          <a:stretch/>
        </p:blipFill>
        <p:spPr bwMode="auto">
          <a:xfrm>
            <a:off x="1" y="1"/>
            <a:ext cx="4038603" cy="5271924"/>
          </a:xfrm>
          <a:prstGeom prst="rect">
            <a:avLst/>
          </a:prstGeom>
          <a:noFill/>
        </p:spPr>
      </p:pic>
      <p:pic>
        <p:nvPicPr>
          <p:cNvPr id="6146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38496" r="7373" b="-2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6147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8282" r="39523" b="2"/>
          <a:stretch/>
        </p:blipFill>
        <p:spPr bwMode="auto">
          <a:xfrm>
            <a:off x="8115292" y="1"/>
            <a:ext cx="4076700" cy="5271924"/>
          </a:xfrm>
          <a:prstGeom prst="rect">
            <a:avLst/>
          </a:prstGeom>
          <a:noFill/>
        </p:spPr>
      </p:pic>
      <p:sp>
        <p:nvSpPr>
          <p:cNvPr id="6177" name="Rectangle 6171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4" name="Rectangle 6173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6" name="Rectangle 6175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78" name="Rectangle 6177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0" name="Rectangle 6179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82" name="Rectangle 6181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37E91A8-0D2E-9244-9DD1-F1A41CCCD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14" y="5534910"/>
            <a:ext cx="5819620" cy="92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Arial Rounded MT Bold" panose="020F0704030504030204" pitchFamily="34" charset="77"/>
                <a:ea typeface="+mj-ea"/>
                <a:cs typeface="+mj-cs"/>
              </a:rPr>
              <a:t>🏐 The End…..?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G:\Kerri\My Pictures\P1020227.JPG">
            <a:extLst>
              <a:ext uri="{FF2B5EF4-FFF2-40B4-BE49-F238E27FC236}">
                <a16:creationId xmlns:a16="http://schemas.microsoft.com/office/drawing/2014/main" id="{A3A7C646-648A-4D4D-9919-AB9C4C0DB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5000" contrast="8000"/>
                    </a14:imgEffect>
                  </a14:imgLayer>
                </a14:imgProps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5697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C:\Users\Kerri\Pictures\KP Good shots\KP florida2.jpg">
            <a:extLst>
              <a:ext uri="{FF2B5EF4-FFF2-40B4-BE49-F238E27FC236}">
                <a16:creationId xmlns:a16="http://schemas.microsoft.com/office/drawing/2014/main" id="{74D3AAFF-1A2F-1940-92B7-7ED6A8D6F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390" r="1" b="1361"/>
          <a:stretch/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5" name="Picture 4" descr="KP diving GU.jpg">
            <a:extLst>
              <a:ext uri="{FF2B5EF4-FFF2-40B4-BE49-F238E27FC236}">
                <a16:creationId xmlns:a16="http://schemas.microsoft.com/office/drawing/2014/main" id="{0030FCD0-568E-734E-B8DD-1EAE6F7D7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r="18656" b="-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7A185-43CE-DB9E-A332-445A36561FFB}"/>
              </a:ext>
            </a:extLst>
          </p:cNvPr>
          <p:cNvSpPr txBox="1"/>
          <p:nvPr/>
        </p:nvSpPr>
        <p:spPr>
          <a:xfrm>
            <a:off x="5266266" y="55372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atin typeface="Arial Rounded MT Bold" panose="020F0704030504030204" pitchFamily="34" charset="77"/>
              </a:rPr>
              <a:t>Another 10 years – this time on the sand…. 🥇🥈🥉</a:t>
            </a:r>
          </a:p>
        </p:txBody>
      </p:sp>
    </p:spTree>
    <p:extLst>
      <p:ext uri="{BB962C8B-B14F-4D97-AF65-F5344CB8AC3E}">
        <p14:creationId xmlns:p14="http://schemas.microsoft.com/office/powerpoint/2010/main" val="1592798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DFBA2F2-F7A3-484F-8B24-2EB41BF9D1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73330" y="1389101"/>
            <a:ext cx="4136403" cy="4990138"/>
          </a:xfrm>
          <a:ln w="63500">
            <a:solidFill>
              <a:schemeClr val="bg1"/>
            </a:solidFill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1EF9F66-C2CB-2249-B459-4DAE5F19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2345" y="185707"/>
            <a:ext cx="4458955" cy="6486586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67ACD38-68D8-CC46-AEFA-595A8749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67" y="368869"/>
            <a:ext cx="5500766" cy="102023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AU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Atlanta Olympics</a:t>
            </a:r>
          </a:p>
        </p:txBody>
      </p:sp>
    </p:spTree>
    <p:extLst>
      <p:ext uri="{BB962C8B-B14F-4D97-AF65-F5344CB8AC3E}">
        <p14:creationId xmlns:p14="http://schemas.microsoft.com/office/powerpoint/2010/main" val="3286085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9" name="Rectangle 1128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91" name="Freeform: Shape 1129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93" name="Rectangle 1129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5" name="Rectangle 1129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97" name="Freeform: Shape 1129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299" name="Isosceles Triangle 1129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4" descr="GoldMedalExcellenc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</a14:imgLayer>
                </a14:imgProps>
              </a:ext>
            </a:extLst>
          </a:blip>
          <a:srcRect t="1432" r="1573"/>
          <a:stretch/>
        </p:blipFill>
        <p:spPr>
          <a:xfrm>
            <a:off x="1670670" y="288485"/>
            <a:ext cx="8472397" cy="6193764"/>
          </a:xfrm>
          <a:prstGeom prst="rect">
            <a:avLst/>
          </a:prstGeom>
          <a:ln>
            <a:noFill/>
          </a:ln>
        </p:spPr>
      </p:pic>
      <p:sp>
        <p:nvSpPr>
          <p:cNvPr id="11301" name="Isosceles Triangle 1130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31 Our new team.jpg"/>
          <p:cNvPicPr>
            <a:picLocks noChangeAspect="1"/>
          </p:cNvPicPr>
          <p:nvPr/>
        </p:nvPicPr>
        <p:blipFill rotWithShape="1">
          <a:blip r:embed="rId2" cstate="print"/>
          <a:srcRect l="1490" r="42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020" y="3335867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100" b="1" i="0" dirty="0"/>
            </a:br>
            <a:r>
              <a:rPr lang="en-US" sz="4800" dirty="0">
                <a:latin typeface="Arial Rounded MT Bold" panose="020F0704030504030204" pitchFamily="34" charset="77"/>
              </a:rPr>
              <a:t>“</a:t>
            </a:r>
            <a:r>
              <a:rPr lang="en-US" sz="4800" i="0" dirty="0">
                <a:latin typeface="Arial Rounded MT Bold" panose="020F0704030504030204" pitchFamily="34" charset="77"/>
              </a:rPr>
              <a:t>Who’s on your team?”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438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81EE5D03D124A9E7BA4379B70ABB7" ma:contentTypeVersion="13" ma:contentTypeDescription="Create a new document." ma:contentTypeScope="" ma:versionID="db6a544e1685b848d1fe9e224c96d6f2">
  <xsd:schema xmlns:xsd="http://www.w3.org/2001/XMLSchema" xmlns:xs="http://www.w3.org/2001/XMLSchema" xmlns:p="http://schemas.microsoft.com/office/2006/metadata/properties" xmlns:ns2="4e3f9746-f441-4530-927b-f0a62a99c512" xmlns:ns3="9c17c14c-5df2-4431-8fdf-424a5931b1f4" targetNamespace="http://schemas.microsoft.com/office/2006/metadata/properties" ma:root="true" ma:fieldsID="41a507089a331312bcacc6a04e6198f4" ns2:_="" ns3:_="">
    <xsd:import namespace="4e3f9746-f441-4530-927b-f0a62a99c512"/>
    <xsd:import namespace="9c17c14c-5df2-4431-8fdf-424a5931b1f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3f9746-f441-4530-927b-f0a62a99c51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000cd8c1-e207-4b38-9c16-bab5a6aaf47f}" ma:internalName="TaxCatchAll" ma:showField="CatchAllData" ma:web="4e3f9746-f441-4530-927b-f0a62a99c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17c14c-5df2-4431-8fdf-424a5931b1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c788b49-3aed-4066-ab07-65f7d4b76d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e3f9746-f441-4530-927b-f0a62a99c512">NHRJHJCW577Q-112099445-180722</_dlc_DocId>
    <_dlc_DocIdUrl xmlns="4e3f9746-f441-4530-927b-f0a62a99c512">
      <Url>https://asmc.sharepoint.com/sites/Company/_layouts/15/DocIdRedir.aspx?ID=NHRJHJCW577Q-112099445-180722</Url>
      <Description>NHRJHJCW577Q-112099445-180722</Description>
    </_dlc_DocIdUrl>
    <TaxCatchAll xmlns="4e3f9746-f441-4530-927b-f0a62a99c512" xsi:nil="true"/>
    <lcf76f155ced4ddcb4097134ff3c332f xmlns="9c17c14c-5df2-4431-8fdf-424a5931b1f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281633-DDC8-4E6B-A0AD-CBB00EE526E5}"/>
</file>

<file path=customXml/itemProps2.xml><?xml version="1.0" encoding="utf-8"?>
<ds:datastoreItem xmlns:ds="http://schemas.openxmlformats.org/officeDocument/2006/customXml" ds:itemID="{F395D907-9104-4696-8214-D58D6D968976}"/>
</file>

<file path=customXml/itemProps3.xml><?xml version="1.0" encoding="utf-8"?>
<ds:datastoreItem xmlns:ds="http://schemas.openxmlformats.org/officeDocument/2006/customXml" ds:itemID="{F4EAE006-B34A-49EA-A6EC-C622D8CA6E27}"/>
</file>

<file path=customXml/itemProps4.xml><?xml version="1.0" encoding="utf-8"?>
<ds:datastoreItem xmlns:ds="http://schemas.openxmlformats.org/officeDocument/2006/customXml" ds:itemID="{B677C2A7-F5DE-49BE-8CEC-AA6ADA2C3479}"/>
</file>

<file path=docProps/app.xml><?xml version="1.0" encoding="utf-8"?>
<Properties xmlns="http://schemas.openxmlformats.org/officeDocument/2006/extended-properties" xmlns:vt="http://schemas.openxmlformats.org/officeDocument/2006/docPropsVTypes">
  <TotalTime>21838</TotalTime>
  <Words>131</Words>
  <Application>Microsoft Macintosh PowerPoint</Application>
  <PresentationFormat>Widescreen</PresentationFormat>
  <Paragraphs>22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Atlanta Olympics</vt:lpstr>
      <vt:lpstr>PowerPoint Presentation</vt:lpstr>
      <vt:lpstr> “Who’s on your team?”</vt:lpstr>
      <vt:lpstr>We found ways to continually push ourselves out of our comfort zones…</vt:lpstr>
      <vt:lpstr>PowerPoint Presentation</vt:lpstr>
      <vt:lpstr>PowerPoint Presentation</vt:lpstr>
      <vt:lpstr>PowerPoint Presentation</vt:lpstr>
      <vt:lpstr>Our Olympic Village</vt:lpstr>
      <vt:lpstr>PowerPoint Presentation</vt:lpstr>
      <vt:lpstr>SAS Australia   “the hardest thing I’ve ever done”</vt:lpstr>
      <vt:lpstr>PowerPoint Presentation</vt:lpstr>
      <vt:lpstr>PowerPoint Presentation</vt:lpstr>
      <vt:lpstr>PowerPoint Presentation</vt:lpstr>
      <vt:lpstr>PowerPoint Presentation</vt:lpstr>
      <vt:lpstr>The only way you achieve the impossible is to believe that it IS possible….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will pass anyway, you can either spend it creating the lie you want or spend it living the life you don’t want. The choice is yours.</dc:title>
  <dc:creator>Max Dagenais</dc:creator>
  <cp:lastModifiedBy>Kerri Pottharst</cp:lastModifiedBy>
  <cp:revision>21</cp:revision>
  <dcterms:created xsi:type="dcterms:W3CDTF">2022-07-04T04:54:59Z</dcterms:created>
  <dcterms:modified xsi:type="dcterms:W3CDTF">2025-02-03T02:21:11Z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0x0101007A381EE5D03D124A9E7BA4379B70ABB7</vt:lpwstr>
  </property>
  <property fmtid="{D5CDD505-2E9C-101B-9397-08002B2CF9AE}" pid="3" name="_dlc_DocIdItemGuid">
    <vt:lpwstr>64b95c5a-f3da-41f9-af17-90fac2682e41</vt:lpwstr>
  </property>
</Properties>
</file>