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2"/>
  </p:notesMasterIdLst>
  <p:handoutMasterIdLst>
    <p:handoutMasterId r:id="rId23"/>
  </p:handoutMasterIdLst>
  <p:sldIdLst>
    <p:sldId id="274" r:id="rId6"/>
    <p:sldId id="257" r:id="rId7"/>
    <p:sldId id="287" r:id="rId8"/>
    <p:sldId id="278" r:id="rId9"/>
    <p:sldId id="299" r:id="rId10"/>
    <p:sldId id="300" r:id="rId11"/>
    <p:sldId id="279" r:id="rId12"/>
    <p:sldId id="285" r:id="rId13"/>
    <p:sldId id="288" r:id="rId14"/>
    <p:sldId id="293" r:id="rId15"/>
    <p:sldId id="292" r:id="rId16"/>
    <p:sldId id="291" r:id="rId17"/>
    <p:sldId id="295" r:id="rId18"/>
    <p:sldId id="296" r:id="rId19"/>
    <p:sldId id="297" r:id="rId20"/>
    <p:sldId id="301" r:id="rId21"/>
  </p:sldIdLst>
  <p:sldSz cx="12192000" cy="6858000"/>
  <p:notesSz cx="6807200" cy="9939338"/>
  <p:defaultTextStyle>
    <a:defPPr>
      <a:defRPr lang="en-GB"/>
    </a:defPPr>
    <a:lvl1pPr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pitchFamily="1" charset="-128"/>
        <a:cs typeface="+mn-cs"/>
      </a:defRPr>
    </a:lvl5pPr>
    <a:lvl6pPr marL="2286000" algn="l" defTabSz="914400" rtl="0" eaLnBrk="1" latinLnBrk="0" hangingPunct="1">
      <a:defRPr sz="2400" b="1" kern="1200">
        <a:solidFill>
          <a:schemeClr val="tx1"/>
        </a:solidFill>
        <a:latin typeface="Arial" charset="0"/>
        <a:ea typeface="ＭＳ Ｐゴシック" pitchFamily="1" charset="-128"/>
        <a:cs typeface="+mn-cs"/>
      </a:defRPr>
    </a:lvl6pPr>
    <a:lvl7pPr marL="2743200" algn="l" defTabSz="914400" rtl="0" eaLnBrk="1" latinLnBrk="0" hangingPunct="1">
      <a:defRPr sz="2400" b="1" kern="1200">
        <a:solidFill>
          <a:schemeClr val="tx1"/>
        </a:solidFill>
        <a:latin typeface="Arial" charset="0"/>
        <a:ea typeface="ＭＳ Ｐゴシック" pitchFamily="1" charset="-128"/>
        <a:cs typeface="+mn-cs"/>
      </a:defRPr>
    </a:lvl7pPr>
    <a:lvl8pPr marL="3200400" algn="l" defTabSz="914400" rtl="0" eaLnBrk="1" latinLnBrk="0" hangingPunct="1">
      <a:defRPr sz="2400" b="1" kern="1200">
        <a:solidFill>
          <a:schemeClr val="tx1"/>
        </a:solidFill>
        <a:latin typeface="Arial" charset="0"/>
        <a:ea typeface="ＭＳ Ｐゴシック" pitchFamily="1" charset="-128"/>
        <a:cs typeface="+mn-cs"/>
      </a:defRPr>
    </a:lvl8pPr>
    <a:lvl9pPr marL="3657600" algn="l" defTabSz="914400" rtl="0" eaLnBrk="1" latinLnBrk="0" hangingPunct="1">
      <a:defRPr sz="24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FC2"/>
    <a:srgbClr val="C8EEE0"/>
    <a:srgbClr val="99988F"/>
    <a:srgbClr val="89877C"/>
    <a:srgbClr val="BDBCB1"/>
    <a:srgbClr val="B3B2A4"/>
    <a:srgbClr val="AAA998"/>
    <a:srgbClr val="7EA9AE"/>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0F286-7C4F-D953-6387-015E4DD9AB5D}" v="11" dt="2024-05-20T03:13:07.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3" autoAdjust="0"/>
    <p:restoredTop sz="91383" autoAdjust="0"/>
  </p:normalViewPr>
  <p:slideViewPr>
    <p:cSldViewPr snapToGrid="0">
      <p:cViewPr varScale="1">
        <p:scale>
          <a:sx n="72" d="100"/>
          <a:sy n="72" d="100"/>
        </p:scale>
        <p:origin x="1315"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2" d="100"/>
          <a:sy n="112" d="100"/>
        </p:scale>
        <p:origin x="41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4CE200-0263-D892-7F8A-55D7103360DF}"/>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E3FD3-1FBB-8C36-6815-D769FDBF69C4}"/>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898B23B-0AD2-4042-BDCA-81DB57494393}" type="datetimeFigureOut">
              <a:rPr lang="en-US" smtClean="0"/>
              <a:t>4/14/2025</a:t>
            </a:fld>
            <a:endParaRPr lang="en-US" dirty="0"/>
          </a:p>
        </p:txBody>
      </p:sp>
      <p:sp>
        <p:nvSpPr>
          <p:cNvPr id="4" name="Footer Placeholder 3">
            <a:extLst>
              <a:ext uri="{FF2B5EF4-FFF2-40B4-BE49-F238E27FC236}">
                <a16:creationId xmlns:a16="http://schemas.microsoft.com/office/drawing/2014/main" id="{13A3587A-F6CA-E99D-2E00-A64285B38C9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52264F-B126-D903-B1F1-F6F8381DDEDC}"/>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3D42E6D1-CD36-3D44-9C6D-C103A2EBCD5F}" type="slidenum">
              <a:rPr lang="en-US" smtClean="0"/>
              <a:t>‹#›</a:t>
            </a:fld>
            <a:endParaRPr lang="en-US" dirty="0"/>
          </a:p>
        </p:txBody>
      </p:sp>
    </p:spTree>
    <p:extLst>
      <p:ext uri="{BB962C8B-B14F-4D97-AF65-F5344CB8AC3E}">
        <p14:creationId xmlns:p14="http://schemas.microsoft.com/office/powerpoint/2010/main" val="1480204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ltLang="zh-CN" dirty="0"/>
          </a:p>
        </p:txBody>
      </p:sp>
      <p:sp>
        <p:nvSpPr>
          <p:cNvPr id="3075" name="Rectangle 3"/>
          <p:cNvSpPr>
            <a:spLocks noGrp="1" noChangeArrowheads="1"/>
          </p:cNvSpPr>
          <p:nvPr>
            <p:ph type="dt" idx="1"/>
          </p:nvPr>
        </p:nvSpPr>
        <p:spPr bwMode="auto">
          <a:xfrm>
            <a:off x="3857413"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ltLang="zh-CN" dirty="0"/>
          </a:p>
        </p:txBody>
      </p:sp>
      <p:sp>
        <p:nvSpPr>
          <p:cNvPr id="6148"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7627" y="4721186"/>
            <a:ext cx="4991947" cy="447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noProof="0"/>
              <a:t>Click to edit Master text styles</a:t>
            </a:r>
          </a:p>
          <a:p>
            <a:pPr lvl="1"/>
            <a:r>
              <a:rPr lang="en-GB" altLang="zh-CN" noProof="0"/>
              <a:t>Second level</a:t>
            </a:r>
          </a:p>
          <a:p>
            <a:pPr lvl="2"/>
            <a:r>
              <a:rPr lang="en-GB" altLang="zh-CN" noProof="0"/>
              <a:t>Third level</a:t>
            </a:r>
          </a:p>
          <a:p>
            <a:pPr lvl="3"/>
            <a:r>
              <a:rPr lang="en-GB" altLang="zh-CN" noProof="0"/>
              <a:t>Fourth level</a:t>
            </a:r>
          </a:p>
          <a:p>
            <a:pPr lvl="4"/>
            <a:r>
              <a:rPr lang="en-GB" altLang="zh-CN" noProof="0"/>
              <a:t>Fifth level</a:t>
            </a:r>
          </a:p>
        </p:txBody>
      </p:sp>
      <p:sp>
        <p:nvSpPr>
          <p:cNvPr id="3078" name="Rectangle 6"/>
          <p:cNvSpPr>
            <a:spLocks noGrp="1" noChangeArrowheads="1"/>
          </p:cNvSpPr>
          <p:nvPr>
            <p:ph type="ftr" sz="quarter" idx="4"/>
          </p:nvPr>
        </p:nvSpPr>
        <p:spPr bwMode="auto">
          <a:xfrm>
            <a:off x="0"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ltLang="zh-CN" dirty="0"/>
          </a:p>
        </p:txBody>
      </p:sp>
      <p:sp>
        <p:nvSpPr>
          <p:cNvPr id="3079" name="Rectangle 7"/>
          <p:cNvSpPr>
            <a:spLocks noGrp="1" noChangeArrowheads="1"/>
          </p:cNvSpPr>
          <p:nvPr>
            <p:ph type="sldNum" sz="quarter" idx="5"/>
          </p:nvPr>
        </p:nvSpPr>
        <p:spPr bwMode="auto">
          <a:xfrm>
            <a:off x="3857413"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F859A295-865A-4C96-BA28-FEEF786A2FEA}" type="slidenum">
              <a:rPr lang="zh-CN" altLang="en-GB"/>
              <a:pPr>
                <a:defRPr/>
              </a:pPr>
              <a:t>‹#›</a:t>
            </a:fld>
            <a:endParaRPr lang="en-GB" altLang="zh-CN" dirty="0"/>
          </a:p>
        </p:txBody>
      </p:sp>
    </p:spTree>
    <p:extLst>
      <p:ext uri="{BB962C8B-B14F-4D97-AF65-F5344CB8AC3E}">
        <p14:creationId xmlns:p14="http://schemas.microsoft.com/office/powerpoint/2010/main" val="4059143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4AE03EE9-D73D-454D-BA94-94F7BBD996CA}" type="slidenum">
              <a:rPr lang="zh-CN" altLang="en-GB" smtClean="0"/>
              <a:pPr/>
              <a:t>1</a:t>
            </a:fld>
            <a:endParaRPr lang="en-GB" altLang="zh-CN" dirty="0"/>
          </a:p>
        </p:txBody>
      </p:sp>
      <p:sp>
        <p:nvSpPr>
          <p:cNvPr id="7171" name="Rectangle 2"/>
          <p:cNvSpPr>
            <a:spLocks noGrp="1" noRot="1" noChangeAspect="1" noChangeArrowheads="1" noTextEdit="1"/>
          </p:cNvSpPr>
          <p:nvPr>
            <p:ph type="sldImg"/>
          </p:nvPr>
        </p:nvSpPr>
        <p:spPr>
          <a:xfrm>
            <a:off x="92075" y="746125"/>
            <a:ext cx="6623050" cy="3725863"/>
          </a:xfrm>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228515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10</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2439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11</a:t>
            </a:fld>
            <a:endParaRPr lang="en-GB" altLang="zh-CN" dirty="0"/>
          </a:p>
        </p:txBody>
      </p:sp>
    </p:spTree>
    <p:extLst>
      <p:ext uri="{BB962C8B-B14F-4D97-AF65-F5344CB8AC3E}">
        <p14:creationId xmlns:p14="http://schemas.microsoft.com/office/powerpoint/2010/main" val="178391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12</a:t>
            </a:fld>
            <a:endParaRPr lang="en-GB" altLang="zh-CN" dirty="0"/>
          </a:p>
        </p:txBody>
      </p:sp>
    </p:spTree>
    <p:extLst>
      <p:ext uri="{BB962C8B-B14F-4D97-AF65-F5344CB8AC3E}">
        <p14:creationId xmlns:p14="http://schemas.microsoft.com/office/powerpoint/2010/main" val="90550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13</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96569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14</a:t>
            </a:fld>
            <a:endParaRPr lang="en-GB" altLang="zh-CN" dirty="0"/>
          </a:p>
        </p:txBody>
      </p:sp>
    </p:spTree>
    <p:extLst>
      <p:ext uri="{BB962C8B-B14F-4D97-AF65-F5344CB8AC3E}">
        <p14:creationId xmlns:p14="http://schemas.microsoft.com/office/powerpoint/2010/main" val="92936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15</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6746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16</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7549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2</a:t>
            </a:fld>
            <a:endParaRPr lang="en-GB" altLang="zh-CN" dirty="0"/>
          </a:p>
        </p:txBody>
      </p:sp>
      <p:sp>
        <p:nvSpPr>
          <p:cNvPr id="9219" name="Rectangle 2"/>
          <p:cNvSpPr>
            <a:spLocks noGrp="1" noRot="1" noChangeAspect="1" noChangeArrowheads="1" noTextEdit="1"/>
          </p:cNvSpPr>
          <p:nvPr>
            <p:ph type="sldImg"/>
          </p:nvPr>
        </p:nvSpPr>
        <p:spPr>
          <a:xfrm>
            <a:off x="92075" y="746125"/>
            <a:ext cx="6623050" cy="3725863"/>
          </a:xfrm>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0360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3</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3062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 about the development of the cane payment formula developed by Dr Kottmann of CSR in 1893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Determination of Female</a:t>
            </a:r>
            <a:r>
              <a:rPr lang="en-AU" baseline="0" dirty="0"/>
              <a:t> Reproductive Capacity:  A female worker is assumed to be of reproductive capacity unless the worker provides employer with a written statement from their treating doctor.</a:t>
            </a:r>
            <a:r>
              <a:rPr lang="en-AU" sz="1200" dirty="0"/>
              <a:t> All females are classified as of reproductive capacity unless documentation from their treating GP has been received and reviewed by OP</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4</a:t>
            </a:fld>
            <a:endParaRPr lang="en-GB" altLang="zh-CN" dirty="0"/>
          </a:p>
        </p:txBody>
      </p:sp>
    </p:spTree>
    <p:extLst>
      <p:ext uri="{BB962C8B-B14F-4D97-AF65-F5344CB8AC3E}">
        <p14:creationId xmlns:p14="http://schemas.microsoft.com/office/powerpoint/2010/main" val="417377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5</a:t>
            </a:fld>
            <a:endParaRPr lang="en-GB" altLang="zh-CN" dirty="0"/>
          </a:p>
        </p:txBody>
      </p:sp>
    </p:spTree>
    <p:extLst>
      <p:ext uri="{BB962C8B-B14F-4D97-AF65-F5344CB8AC3E}">
        <p14:creationId xmlns:p14="http://schemas.microsoft.com/office/powerpoint/2010/main" val="323950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6</a:t>
            </a:fld>
            <a:endParaRPr lang="en-GB" altLang="zh-CN" dirty="0"/>
          </a:p>
        </p:txBody>
      </p:sp>
    </p:spTree>
    <p:extLst>
      <p:ext uri="{BB962C8B-B14F-4D97-AF65-F5344CB8AC3E}">
        <p14:creationId xmlns:p14="http://schemas.microsoft.com/office/powerpoint/2010/main" val="42100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7</a:t>
            </a:fld>
            <a:endParaRPr lang="en-GB" altLang="zh-CN" dirty="0"/>
          </a:p>
        </p:txBody>
      </p:sp>
    </p:spTree>
    <p:extLst>
      <p:ext uri="{BB962C8B-B14F-4D97-AF65-F5344CB8AC3E}">
        <p14:creationId xmlns:p14="http://schemas.microsoft.com/office/powerpoint/2010/main" val="194705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59A295-865A-4C96-BA28-FEEF786A2FEA}" type="slidenum">
              <a:rPr lang="zh-CN" altLang="en-GB" smtClean="0"/>
              <a:pPr>
                <a:defRPr/>
              </a:pPr>
              <a:t>8</a:t>
            </a:fld>
            <a:endParaRPr lang="en-GB" altLang="zh-CN" dirty="0"/>
          </a:p>
        </p:txBody>
      </p:sp>
    </p:spTree>
    <p:extLst>
      <p:ext uri="{BB962C8B-B14F-4D97-AF65-F5344CB8AC3E}">
        <p14:creationId xmlns:p14="http://schemas.microsoft.com/office/powerpoint/2010/main" val="284223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22BDEA0-B3E1-4133-B7EC-1F4CF387222A}" type="slidenum">
              <a:rPr lang="zh-CN" altLang="en-GB" smtClean="0"/>
              <a:pPr/>
              <a:t>9</a:t>
            </a:fld>
            <a:endParaRPr lang="en-GB" altLang="zh-CN"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1634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8400" y="2130426"/>
            <a:ext cx="10363200" cy="1470025"/>
          </a:xfrm>
          <a:prstGeom prst="rect">
            <a:avLst/>
          </a:prstGeom>
        </p:spPr>
        <p:txBody>
          <a:body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10A0C015-09FE-49AB-BAA5-8F6BB0413183}" type="slidenum">
              <a:rPr lang="zh-CN" altLang="en-GB"/>
              <a:pPr>
                <a:defRPr/>
              </a:pPr>
              <a:t>‹#›</a:t>
            </a:fld>
            <a:endParaRPr lang="en-GB"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58400" y="292101"/>
            <a:ext cx="10466917" cy="587375"/>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1058400" y="1030289"/>
            <a:ext cx="10473267" cy="48418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08BB624C-9F4B-4CD8-AF7F-7CBDE9750BFC}" type="slidenum">
              <a:rPr lang="zh-CN" altLang="en-GB"/>
              <a:pPr>
                <a:defRPr/>
              </a:pPr>
              <a:t>‹#›</a:t>
            </a:fld>
            <a:endParaRPr lang="en-GB"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0134" y="292101"/>
            <a:ext cx="2618317" cy="5580063"/>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255184" y="292101"/>
            <a:ext cx="7651749" cy="5580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6BC2BE3B-C29D-41A9-AD4D-E081D7708A62}" type="slidenum">
              <a:rPr lang="zh-CN" altLang="en-GB"/>
              <a:pPr>
                <a:defRPr/>
              </a:pPr>
              <a:t>‹#›</a:t>
            </a:fld>
            <a:endParaRPr lang="en-GB"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8400" y="292101"/>
            <a:ext cx="10466917" cy="587375"/>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1058400" y="1030289"/>
            <a:ext cx="10473267" cy="4841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CD24FCBE-CD21-4CF4-93D4-9A8220AC8152}" type="slidenum">
              <a:rPr lang="zh-CN" altLang="en-GB"/>
              <a:pPr>
                <a:defRPr/>
              </a:pPr>
              <a:t>‹#›</a:t>
            </a:fld>
            <a:endParaRPr lang="en-GB"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8400" y="4406901"/>
            <a:ext cx="10363200" cy="1362075"/>
          </a:xfrm>
          <a:prstGeom prst="rect">
            <a:avLst/>
          </a:prstGeo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1058400"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F776B51-9C90-47EB-9BE6-968B84B7CF2D}" type="slidenum">
              <a:rPr lang="zh-CN" altLang="en-GB"/>
              <a:pPr>
                <a:defRPr/>
              </a:pPr>
              <a:t>‹#›</a:t>
            </a:fld>
            <a:endParaRPr lang="en-GB"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58400" y="292101"/>
            <a:ext cx="10466917" cy="587375"/>
          </a:xfrm>
          <a:prstGeom prst="rect">
            <a:avLst/>
          </a:prstGeom>
        </p:spPr>
        <p:txBody>
          <a:bodyPr/>
          <a:lstStyle/>
          <a:p>
            <a:r>
              <a:rPr lang="en-US" dirty="0"/>
              <a:t>Click to edit Master title style</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ABEE547-3A6C-4883-955A-13F4F0E6D228}" type="slidenum">
              <a:rPr lang="zh-CN" altLang="en-GB"/>
              <a:pPr>
                <a:defRPr/>
              </a:pPr>
              <a:t>‹#›</a:t>
            </a:fld>
            <a:endParaRPr lang="en-GB" altLang="zh-CN" dirty="0"/>
          </a:p>
        </p:txBody>
      </p:sp>
      <p:sp>
        <p:nvSpPr>
          <p:cNvPr id="6" name="Rectangle 3">
            <a:extLst>
              <a:ext uri="{FF2B5EF4-FFF2-40B4-BE49-F238E27FC236}">
                <a16:creationId xmlns:a16="http://schemas.microsoft.com/office/drawing/2014/main" id="{30E9AF48-F9C1-1020-64E7-C993487FCB99}"/>
              </a:ext>
            </a:extLst>
          </p:cNvPr>
          <p:cNvSpPr>
            <a:spLocks noGrp="1" noChangeArrowheads="1"/>
          </p:cNvSpPr>
          <p:nvPr>
            <p:ph idx="11"/>
          </p:nvPr>
        </p:nvSpPr>
        <p:spPr bwMode="auto">
          <a:xfrm>
            <a:off x="1058400" y="1318419"/>
            <a:ext cx="5135033"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7" name="Rectangle 3">
            <a:extLst>
              <a:ext uri="{FF2B5EF4-FFF2-40B4-BE49-F238E27FC236}">
                <a16:creationId xmlns:a16="http://schemas.microsoft.com/office/drawing/2014/main" id="{34A1B70A-5B05-472D-D4F8-D34F707DF74F}"/>
              </a:ext>
            </a:extLst>
          </p:cNvPr>
          <p:cNvSpPr>
            <a:spLocks noGrp="1" noChangeArrowheads="1"/>
          </p:cNvSpPr>
          <p:nvPr>
            <p:ph idx="12"/>
          </p:nvPr>
        </p:nvSpPr>
        <p:spPr bwMode="auto">
          <a:xfrm>
            <a:off x="6588343" y="1318419"/>
            <a:ext cx="5135033"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8400" y="274638"/>
            <a:ext cx="10972800" cy="1143000"/>
          </a:xfrm>
          <a:prstGeom prst="rect">
            <a:avLst/>
          </a:prstGeo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10584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584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54480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4479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6982F686-A1AB-4B41-8FE2-26C6C30D78B4}" type="slidenum">
              <a:rPr lang="zh-CN" altLang="en-GB"/>
              <a:pPr>
                <a:defRPr/>
              </a:pPr>
              <a:t>‹#›</a:t>
            </a:fld>
            <a:endParaRPr lang="en-GB"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58400" y="292101"/>
            <a:ext cx="10466917" cy="587375"/>
          </a:xfrm>
          <a:prstGeom prst="rect">
            <a:avLst/>
          </a:prstGeom>
        </p:spPr>
        <p:txBody>
          <a:bodyPr/>
          <a:lstStyle/>
          <a:p>
            <a:r>
              <a:rPr lang="en-US"/>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21FC4320-26C2-4375-8B33-4A1CA71DA31F}" type="slidenum">
              <a:rPr lang="zh-CN" altLang="en-GB"/>
              <a:pPr>
                <a:defRPr/>
              </a:pPr>
              <a:t>‹#›</a:t>
            </a:fld>
            <a:endParaRPr lang="en-GB"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0D64D4-2E86-4DE1-8821-571381A6F7C5}" type="slidenum">
              <a:rPr lang="zh-CN" altLang="en-GB"/>
              <a:pPr>
                <a:defRPr/>
              </a:pPr>
              <a:t>‹#›</a:t>
            </a:fld>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8400" y="273050"/>
            <a:ext cx="4011084" cy="1162050"/>
          </a:xfrm>
          <a:prstGeom prst="rect">
            <a:avLst/>
          </a:prstGeom>
        </p:spPr>
        <p:txBody>
          <a:bodyPr anchor="b"/>
          <a:lstStyle>
            <a:lvl1pPr algn="l">
              <a:defRPr sz="2000" b="1"/>
            </a:lvl1pPr>
          </a:lstStyle>
          <a:p>
            <a:r>
              <a:rPr lang="en-US" dirty="0"/>
              <a:t>Click to edit Master title style</a:t>
            </a:r>
            <a:endParaRPr lang="en-AU" dirty="0"/>
          </a:p>
        </p:txBody>
      </p:sp>
      <p:sp>
        <p:nvSpPr>
          <p:cNvPr id="4" name="Text Placeholder 3"/>
          <p:cNvSpPr>
            <a:spLocks noGrp="1"/>
          </p:cNvSpPr>
          <p:nvPr>
            <p:ph type="body" sz="half" idx="2"/>
          </p:nvPr>
        </p:nvSpPr>
        <p:spPr>
          <a:xfrm>
            <a:off x="1058400"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051A53D-294B-4339-B521-A53F81419B2E}" type="slidenum">
              <a:rPr lang="zh-CN" altLang="en-GB"/>
              <a:pPr>
                <a:defRPr/>
              </a:pPr>
              <a:t>‹#›</a:t>
            </a:fld>
            <a:endParaRPr lang="en-GB" altLang="zh-CN" dirty="0"/>
          </a:p>
        </p:txBody>
      </p:sp>
      <p:sp>
        <p:nvSpPr>
          <p:cNvPr id="7" name="Rectangle 3">
            <a:extLst>
              <a:ext uri="{FF2B5EF4-FFF2-40B4-BE49-F238E27FC236}">
                <a16:creationId xmlns:a16="http://schemas.microsoft.com/office/drawing/2014/main" id="{D40AA890-4FAD-5B66-7D5B-B2C450C91C99}"/>
              </a:ext>
            </a:extLst>
          </p:cNvPr>
          <p:cNvSpPr>
            <a:spLocks noGrp="1" noChangeArrowheads="1"/>
          </p:cNvSpPr>
          <p:nvPr>
            <p:ph idx="11"/>
          </p:nvPr>
        </p:nvSpPr>
        <p:spPr bwMode="auto">
          <a:xfrm>
            <a:off x="5267475" y="273050"/>
            <a:ext cx="6815667" cy="5311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494487-4D55-4707-8100-A73F8C982C37}" type="slidenum">
              <a:rPr lang="zh-CN" altLang="en-GB"/>
              <a:pPr>
                <a:defRPr/>
              </a:pPr>
              <a:t>‹#›</a:t>
            </a:fld>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58400" y="1030289"/>
            <a:ext cx="10473267"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1026" name="Rectangle 2"/>
          <p:cNvSpPr>
            <a:spLocks noGrp="1" noChangeArrowheads="1"/>
          </p:cNvSpPr>
          <p:nvPr>
            <p:ph type="title"/>
          </p:nvPr>
        </p:nvSpPr>
        <p:spPr bwMode="auto">
          <a:xfrm>
            <a:off x="1058400" y="248141"/>
            <a:ext cx="10067192" cy="587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CN" dirty="0"/>
              <a:t>Click to edit Master title style</a:t>
            </a:r>
          </a:p>
        </p:txBody>
      </p:sp>
      <p:sp>
        <p:nvSpPr>
          <p:cNvPr id="1030" name="Rectangle 6"/>
          <p:cNvSpPr>
            <a:spLocks noGrp="1" noChangeArrowheads="1"/>
          </p:cNvSpPr>
          <p:nvPr>
            <p:ph type="sldNum" sz="quarter" idx="4"/>
          </p:nvPr>
        </p:nvSpPr>
        <p:spPr bwMode="auto">
          <a:xfrm>
            <a:off x="4510618" y="6599238"/>
            <a:ext cx="3170767"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solidFill>
                  <a:srgbClr val="00545D"/>
                </a:solidFill>
              </a:defRPr>
            </a:lvl1pPr>
          </a:lstStyle>
          <a:p>
            <a:pPr>
              <a:defRPr/>
            </a:pPr>
            <a:fld id="{AF9A0878-038D-4F74-8510-E64EFB89C89D}" type="slidenum">
              <a:rPr lang="zh-CN" altLang="en-GB"/>
              <a:pPr>
                <a:defRPr/>
              </a:pPr>
              <a:t>‹#›</a:t>
            </a:fld>
            <a:endParaRPr lang="en-GB" altLang="zh-CN" dirty="0"/>
          </a:p>
        </p:txBody>
      </p:sp>
      <p:pic>
        <p:nvPicPr>
          <p:cNvPr id="8" name="Picture 11" descr="ppt_side">
            <a:extLst>
              <a:ext uri="{FF2B5EF4-FFF2-40B4-BE49-F238E27FC236}">
                <a16:creationId xmlns:a16="http://schemas.microsoft.com/office/drawing/2014/main" id="{63973387-57D7-F54F-B705-1CBF8900CDBD}"/>
              </a:ext>
            </a:extLst>
          </p:cNvPr>
          <p:cNvPicPr>
            <a:picLocks noChangeAspect="1" noChangeArrowheads="1"/>
          </p:cNvPicPr>
          <p:nvPr userDrawn="1"/>
        </p:nvPicPr>
        <p:blipFill>
          <a:blip r:embed="rId13" cstate="print"/>
          <a:srcRect t="9415"/>
          <a:stretch>
            <a:fillRect/>
          </a:stretch>
        </p:blipFill>
        <p:spPr bwMode="auto">
          <a:xfrm>
            <a:off x="0" y="0"/>
            <a:ext cx="539750" cy="6858000"/>
          </a:xfrm>
          <a:prstGeom prst="rect">
            <a:avLst/>
          </a:prstGeom>
          <a:noFill/>
          <a:ln w="9525">
            <a:noFill/>
            <a:miter lim="800000"/>
            <a:headEnd/>
            <a:tailEnd/>
          </a:ln>
        </p:spPr>
      </p:pic>
      <p:pic>
        <p:nvPicPr>
          <p:cNvPr id="2" name="Graphic 1">
            <a:extLst>
              <a:ext uri="{FF2B5EF4-FFF2-40B4-BE49-F238E27FC236}">
                <a16:creationId xmlns:a16="http://schemas.microsoft.com/office/drawing/2014/main" id="{B12BAF56-5157-035B-74AA-9F7DB7A798E2}"/>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77653" y="5838542"/>
            <a:ext cx="1803330" cy="1030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b="1">
          <a:solidFill>
            <a:srgbClr val="00545D"/>
          </a:solidFill>
          <a:latin typeface="+mj-lt"/>
          <a:ea typeface="+mj-ea"/>
          <a:cs typeface="+mj-cs"/>
        </a:defRPr>
      </a:lvl1pPr>
      <a:lvl2pPr algn="l" rtl="0" eaLnBrk="0" fontAlgn="base" hangingPunct="0">
        <a:spcBef>
          <a:spcPct val="0"/>
        </a:spcBef>
        <a:spcAft>
          <a:spcPct val="0"/>
        </a:spcAft>
        <a:defRPr sz="2400" b="1">
          <a:solidFill>
            <a:srgbClr val="00545D"/>
          </a:solidFill>
          <a:latin typeface="Arial" charset="0"/>
          <a:ea typeface="ＭＳ Ｐゴシック" pitchFamily="1" charset="-128"/>
        </a:defRPr>
      </a:lvl2pPr>
      <a:lvl3pPr algn="l" rtl="0" eaLnBrk="0" fontAlgn="base" hangingPunct="0">
        <a:spcBef>
          <a:spcPct val="0"/>
        </a:spcBef>
        <a:spcAft>
          <a:spcPct val="0"/>
        </a:spcAft>
        <a:defRPr sz="2400" b="1">
          <a:solidFill>
            <a:srgbClr val="00545D"/>
          </a:solidFill>
          <a:latin typeface="Arial" charset="0"/>
          <a:ea typeface="ＭＳ Ｐゴシック" pitchFamily="1" charset="-128"/>
        </a:defRPr>
      </a:lvl3pPr>
      <a:lvl4pPr algn="l" rtl="0" eaLnBrk="0" fontAlgn="base" hangingPunct="0">
        <a:spcBef>
          <a:spcPct val="0"/>
        </a:spcBef>
        <a:spcAft>
          <a:spcPct val="0"/>
        </a:spcAft>
        <a:defRPr sz="2400" b="1">
          <a:solidFill>
            <a:srgbClr val="00545D"/>
          </a:solidFill>
          <a:latin typeface="Arial" charset="0"/>
          <a:ea typeface="ＭＳ Ｐゴシック" pitchFamily="1" charset="-128"/>
        </a:defRPr>
      </a:lvl4pPr>
      <a:lvl5pPr algn="l" rtl="0" eaLnBrk="0" fontAlgn="base" hangingPunct="0">
        <a:spcBef>
          <a:spcPct val="0"/>
        </a:spcBef>
        <a:spcAft>
          <a:spcPct val="0"/>
        </a:spcAft>
        <a:defRPr sz="2400" b="1">
          <a:solidFill>
            <a:srgbClr val="00545D"/>
          </a:solidFill>
          <a:latin typeface="Arial" charset="0"/>
          <a:ea typeface="ＭＳ Ｐゴシック" pitchFamily="1" charset="-128"/>
        </a:defRPr>
      </a:lvl5pPr>
      <a:lvl6pPr marL="457200" algn="l" rtl="0" fontAlgn="base">
        <a:spcBef>
          <a:spcPct val="0"/>
        </a:spcBef>
        <a:spcAft>
          <a:spcPct val="0"/>
        </a:spcAft>
        <a:defRPr sz="2400" b="1">
          <a:solidFill>
            <a:srgbClr val="00545D"/>
          </a:solidFill>
          <a:latin typeface="Arial" charset="0"/>
          <a:ea typeface="ＭＳ Ｐゴシック" pitchFamily="1" charset="-128"/>
        </a:defRPr>
      </a:lvl6pPr>
      <a:lvl7pPr marL="914400" algn="l" rtl="0" fontAlgn="base">
        <a:spcBef>
          <a:spcPct val="0"/>
        </a:spcBef>
        <a:spcAft>
          <a:spcPct val="0"/>
        </a:spcAft>
        <a:defRPr sz="2400" b="1">
          <a:solidFill>
            <a:srgbClr val="00545D"/>
          </a:solidFill>
          <a:latin typeface="Arial" charset="0"/>
          <a:ea typeface="ＭＳ Ｐゴシック" pitchFamily="1" charset="-128"/>
        </a:defRPr>
      </a:lvl7pPr>
      <a:lvl8pPr marL="1371600" algn="l" rtl="0" fontAlgn="base">
        <a:spcBef>
          <a:spcPct val="0"/>
        </a:spcBef>
        <a:spcAft>
          <a:spcPct val="0"/>
        </a:spcAft>
        <a:defRPr sz="2400" b="1">
          <a:solidFill>
            <a:srgbClr val="00545D"/>
          </a:solidFill>
          <a:latin typeface="Arial" charset="0"/>
          <a:ea typeface="ＭＳ Ｐゴシック" pitchFamily="1" charset="-128"/>
        </a:defRPr>
      </a:lvl8pPr>
      <a:lvl9pPr marL="1828800" algn="l" rtl="0" fontAlgn="base">
        <a:spcBef>
          <a:spcPct val="0"/>
        </a:spcBef>
        <a:spcAft>
          <a:spcPct val="0"/>
        </a:spcAft>
        <a:defRPr sz="2400" b="1">
          <a:solidFill>
            <a:srgbClr val="00545D"/>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200">
          <a:solidFill>
            <a:srgbClr val="00545D"/>
          </a:solidFill>
          <a:latin typeface="+mn-lt"/>
          <a:ea typeface="+mn-ea"/>
          <a:cs typeface="+mn-cs"/>
        </a:defRPr>
      </a:lvl1pPr>
      <a:lvl2pPr marL="742950" indent="-285750" algn="l" rtl="0" eaLnBrk="0" fontAlgn="base" hangingPunct="0">
        <a:spcBef>
          <a:spcPct val="20000"/>
        </a:spcBef>
        <a:spcAft>
          <a:spcPct val="0"/>
        </a:spcAft>
        <a:buChar char="–"/>
        <a:defRPr sz="2000">
          <a:solidFill>
            <a:srgbClr val="00545D"/>
          </a:solidFill>
          <a:latin typeface="+mn-lt"/>
          <a:ea typeface="+mn-ea"/>
        </a:defRPr>
      </a:lvl2pPr>
      <a:lvl3pPr marL="1143000" indent="-228600" algn="l" rtl="0" eaLnBrk="0" fontAlgn="base" hangingPunct="0">
        <a:spcBef>
          <a:spcPct val="20000"/>
        </a:spcBef>
        <a:spcAft>
          <a:spcPct val="0"/>
        </a:spcAft>
        <a:buChar char="•"/>
        <a:defRPr>
          <a:solidFill>
            <a:srgbClr val="00545D"/>
          </a:solidFill>
          <a:latin typeface="+mn-lt"/>
          <a:ea typeface="+mn-ea"/>
        </a:defRPr>
      </a:lvl3pPr>
      <a:lvl4pPr marL="1600200" indent="-228600" algn="l" rtl="0" eaLnBrk="0" fontAlgn="base" hangingPunct="0">
        <a:spcBef>
          <a:spcPct val="20000"/>
        </a:spcBef>
        <a:spcAft>
          <a:spcPct val="0"/>
        </a:spcAft>
        <a:buChar char="–"/>
        <a:defRPr sz="1600">
          <a:solidFill>
            <a:srgbClr val="00545D"/>
          </a:solidFill>
          <a:latin typeface="+mn-lt"/>
          <a:ea typeface="+mn-ea"/>
        </a:defRPr>
      </a:lvl4pPr>
      <a:lvl5pPr marL="2057400" indent="-228600" algn="l" rtl="0" eaLnBrk="0" fontAlgn="base" hangingPunct="0">
        <a:spcBef>
          <a:spcPct val="20000"/>
        </a:spcBef>
        <a:spcAft>
          <a:spcPct val="0"/>
        </a:spcAft>
        <a:buChar char="»"/>
        <a:defRPr sz="1600">
          <a:solidFill>
            <a:srgbClr val="00545D"/>
          </a:solidFill>
          <a:latin typeface="+mn-lt"/>
          <a:ea typeface="+mn-ea"/>
        </a:defRPr>
      </a:lvl5pPr>
      <a:lvl6pPr marL="2514600" indent="-228600" algn="l" rtl="0" fontAlgn="base">
        <a:spcBef>
          <a:spcPct val="20000"/>
        </a:spcBef>
        <a:spcAft>
          <a:spcPct val="0"/>
        </a:spcAft>
        <a:buChar char="»"/>
        <a:defRPr sz="1600">
          <a:solidFill>
            <a:srgbClr val="00545D"/>
          </a:solidFill>
          <a:latin typeface="+mn-lt"/>
          <a:ea typeface="+mn-ea"/>
        </a:defRPr>
      </a:lvl6pPr>
      <a:lvl7pPr marL="2971800" indent="-228600" algn="l" rtl="0" fontAlgn="base">
        <a:spcBef>
          <a:spcPct val="20000"/>
        </a:spcBef>
        <a:spcAft>
          <a:spcPct val="0"/>
        </a:spcAft>
        <a:buChar char="»"/>
        <a:defRPr sz="1600">
          <a:solidFill>
            <a:srgbClr val="00545D"/>
          </a:solidFill>
          <a:latin typeface="+mn-lt"/>
          <a:ea typeface="+mn-ea"/>
        </a:defRPr>
      </a:lvl7pPr>
      <a:lvl8pPr marL="3429000" indent="-228600" algn="l" rtl="0" fontAlgn="base">
        <a:spcBef>
          <a:spcPct val="20000"/>
        </a:spcBef>
        <a:spcAft>
          <a:spcPct val="0"/>
        </a:spcAft>
        <a:buChar char="»"/>
        <a:defRPr sz="1600">
          <a:solidFill>
            <a:srgbClr val="00545D"/>
          </a:solidFill>
          <a:latin typeface="+mn-lt"/>
          <a:ea typeface="+mn-ea"/>
        </a:defRPr>
      </a:lvl8pPr>
      <a:lvl9pPr marL="3886200" indent="-228600" algn="l" rtl="0" fontAlgn="base">
        <a:spcBef>
          <a:spcPct val="20000"/>
        </a:spcBef>
        <a:spcAft>
          <a:spcPct val="0"/>
        </a:spcAft>
        <a:buChar char="»"/>
        <a:defRPr sz="1600">
          <a:solidFill>
            <a:srgbClr val="0054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kerrie.payne@au.wilmar-intl.com"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3.svg"/><Relationship Id="rId5" Type="http://schemas.openxmlformats.org/officeDocument/2006/relationships/image" Target="../media/image5.jpeg"/><Relationship Id="rId10"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mailto:Medicals@Wilmar.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29815" y="0"/>
            <a:ext cx="11662185" cy="6858000"/>
          </a:xfrm>
          <a:prstGeom prst="rect">
            <a:avLst/>
          </a:prstGeom>
          <a:solidFill>
            <a:srgbClr val="003A42"/>
          </a:solidFill>
          <a:ln w="9525">
            <a:noFill/>
            <a:miter lim="800000"/>
            <a:headEnd/>
            <a:tailEnd/>
          </a:ln>
        </p:spPr>
        <p:txBody>
          <a:bodyPr wrap="none" anchor="ctr"/>
          <a:lstStyle/>
          <a:p>
            <a:endParaRPr lang="en-AU" dirty="0"/>
          </a:p>
        </p:txBody>
      </p:sp>
      <p:sp>
        <p:nvSpPr>
          <p:cNvPr id="2051" name="Oval 3"/>
          <p:cNvSpPr>
            <a:spLocks noChangeArrowheads="1"/>
          </p:cNvSpPr>
          <p:nvPr/>
        </p:nvSpPr>
        <p:spPr bwMode="auto">
          <a:xfrm>
            <a:off x="1524000" y="1692275"/>
            <a:ext cx="9144000" cy="3392488"/>
          </a:xfrm>
          <a:prstGeom prst="ellipse">
            <a:avLst/>
          </a:prstGeom>
          <a:gradFill rotWithShape="0">
            <a:gsLst>
              <a:gs pos="0">
                <a:srgbClr val="2F626F"/>
              </a:gs>
              <a:gs pos="100000">
                <a:srgbClr val="003A42"/>
              </a:gs>
            </a:gsLst>
            <a:path path="shape">
              <a:fillToRect l="50000" t="50000" r="50000" b="50000"/>
            </a:path>
          </a:gradFill>
          <a:ln w="9525">
            <a:noFill/>
            <a:round/>
            <a:headEnd/>
            <a:tailEnd/>
          </a:ln>
          <a:effectLst/>
        </p:spPr>
        <p:txBody>
          <a:bodyPr wrap="none" anchor="ctr"/>
          <a:lstStyle/>
          <a:p>
            <a:pPr algn="ctr"/>
            <a:endParaRPr lang="en-US" b="0" dirty="0"/>
          </a:p>
        </p:txBody>
      </p:sp>
      <p:grpSp>
        <p:nvGrpSpPr>
          <p:cNvPr id="2052" name="Group 4"/>
          <p:cNvGrpSpPr>
            <a:grpSpLocks/>
          </p:cNvGrpSpPr>
          <p:nvPr/>
        </p:nvGrpSpPr>
        <p:grpSpPr bwMode="auto">
          <a:xfrm rot="5400000">
            <a:off x="4202112" y="2109788"/>
            <a:ext cx="2070100" cy="7426325"/>
            <a:chOff x="-3734" y="1739"/>
            <a:chExt cx="336" cy="1484"/>
          </a:xfrm>
        </p:grpSpPr>
        <p:sp>
          <p:nvSpPr>
            <p:cNvPr id="2063" name="Freeform 5"/>
            <p:cNvSpPr>
              <a:spLocks/>
            </p:cNvSpPr>
            <p:nvPr/>
          </p:nvSpPr>
          <p:spPr bwMode="auto">
            <a:xfrm>
              <a:off x="-3734" y="2145"/>
              <a:ext cx="336" cy="1078"/>
            </a:xfrm>
            <a:custGeom>
              <a:avLst/>
              <a:gdLst>
                <a:gd name="T0" fmla="*/ 0 w 336"/>
                <a:gd name="T1" fmla="*/ 218 h 1078"/>
                <a:gd name="T2" fmla="*/ 193 w 336"/>
                <a:gd name="T3" fmla="*/ 538 h 1078"/>
                <a:gd name="T4" fmla="*/ 0 w 336"/>
                <a:gd name="T5" fmla="*/ 860 h 1078"/>
                <a:gd name="T6" fmla="*/ 0 w 336"/>
                <a:gd name="T7" fmla="*/ 1078 h 1078"/>
                <a:gd name="T8" fmla="*/ 336 w 336"/>
                <a:gd name="T9" fmla="*/ 538 h 1078"/>
                <a:gd name="T10" fmla="*/ 0 w 336"/>
                <a:gd name="T11" fmla="*/ 0 h 1078"/>
                <a:gd name="T12" fmla="*/ 0 w 336"/>
                <a:gd name="T13" fmla="*/ 218 h 1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1078">
                  <a:moveTo>
                    <a:pt x="0" y="218"/>
                  </a:moveTo>
                  <a:lnTo>
                    <a:pt x="193" y="538"/>
                  </a:lnTo>
                  <a:lnTo>
                    <a:pt x="0" y="860"/>
                  </a:lnTo>
                  <a:lnTo>
                    <a:pt x="0" y="1078"/>
                  </a:lnTo>
                  <a:lnTo>
                    <a:pt x="336" y="538"/>
                  </a:lnTo>
                  <a:lnTo>
                    <a:pt x="0" y="0"/>
                  </a:lnTo>
                  <a:lnTo>
                    <a:pt x="0" y="218"/>
                  </a:lnTo>
                  <a:close/>
                </a:path>
              </a:pathLst>
            </a:custGeom>
            <a:gradFill rotWithShape="0">
              <a:gsLst>
                <a:gs pos="0">
                  <a:srgbClr val="194D55"/>
                </a:gs>
                <a:gs pos="100000">
                  <a:srgbClr val="003A42">
                    <a:alpha val="0"/>
                  </a:srgbClr>
                </a:gs>
              </a:gsLst>
              <a:lin ang="18900000" scaled="1"/>
            </a:gradFill>
            <a:ln w="9525">
              <a:noFill/>
              <a:round/>
              <a:headEnd/>
              <a:tailEnd/>
            </a:ln>
          </p:spPr>
          <p:txBody>
            <a:bodyPr/>
            <a:lstStyle/>
            <a:p>
              <a:endParaRPr lang="en-AU" dirty="0"/>
            </a:p>
          </p:txBody>
        </p:sp>
        <p:sp>
          <p:nvSpPr>
            <p:cNvPr id="2064" name="Freeform 6"/>
            <p:cNvSpPr>
              <a:spLocks/>
            </p:cNvSpPr>
            <p:nvPr/>
          </p:nvSpPr>
          <p:spPr bwMode="auto">
            <a:xfrm>
              <a:off x="-3734" y="1739"/>
              <a:ext cx="336" cy="1078"/>
            </a:xfrm>
            <a:custGeom>
              <a:avLst/>
              <a:gdLst>
                <a:gd name="T0" fmla="*/ 0 w 336"/>
                <a:gd name="T1" fmla="*/ 218 h 1078"/>
                <a:gd name="T2" fmla="*/ 193 w 336"/>
                <a:gd name="T3" fmla="*/ 540 h 1078"/>
                <a:gd name="T4" fmla="*/ 0 w 336"/>
                <a:gd name="T5" fmla="*/ 860 h 1078"/>
                <a:gd name="T6" fmla="*/ 0 w 336"/>
                <a:gd name="T7" fmla="*/ 1078 h 1078"/>
                <a:gd name="T8" fmla="*/ 336 w 336"/>
                <a:gd name="T9" fmla="*/ 540 h 1078"/>
                <a:gd name="T10" fmla="*/ 0 w 336"/>
                <a:gd name="T11" fmla="*/ 0 h 1078"/>
                <a:gd name="T12" fmla="*/ 0 w 336"/>
                <a:gd name="T13" fmla="*/ 218 h 1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1078">
                  <a:moveTo>
                    <a:pt x="0" y="218"/>
                  </a:moveTo>
                  <a:lnTo>
                    <a:pt x="193" y="540"/>
                  </a:lnTo>
                  <a:lnTo>
                    <a:pt x="0" y="860"/>
                  </a:lnTo>
                  <a:lnTo>
                    <a:pt x="0" y="1078"/>
                  </a:lnTo>
                  <a:lnTo>
                    <a:pt x="336" y="540"/>
                  </a:lnTo>
                  <a:lnTo>
                    <a:pt x="0" y="0"/>
                  </a:lnTo>
                  <a:lnTo>
                    <a:pt x="0" y="218"/>
                  </a:lnTo>
                  <a:close/>
                </a:path>
              </a:pathLst>
            </a:custGeom>
            <a:gradFill rotWithShape="0">
              <a:gsLst>
                <a:gs pos="0">
                  <a:srgbClr val="194D55"/>
                </a:gs>
                <a:gs pos="100000">
                  <a:srgbClr val="003A42">
                    <a:alpha val="0"/>
                  </a:srgbClr>
                </a:gs>
              </a:gsLst>
              <a:lin ang="18900000" scaled="1"/>
            </a:gradFill>
            <a:ln w="9525">
              <a:noFill/>
              <a:round/>
              <a:headEnd/>
              <a:tailEnd/>
            </a:ln>
          </p:spPr>
          <p:txBody>
            <a:bodyPr/>
            <a:lstStyle/>
            <a:p>
              <a:endParaRPr lang="en-AU" dirty="0"/>
            </a:p>
          </p:txBody>
        </p:sp>
      </p:grpSp>
      <p:sp>
        <p:nvSpPr>
          <p:cNvPr id="2053" name="Rectangle 7"/>
          <p:cNvSpPr>
            <a:spLocks noGrp="1" noChangeArrowheads="1"/>
          </p:cNvSpPr>
          <p:nvPr>
            <p:ph type="ctrTitle"/>
          </p:nvPr>
        </p:nvSpPr>
        <p:spPr>
          <a:xfrm>
            <a:off x="630936" y="1195449"/>
            <a:ext cx="11365992" cy="1421581"/>
          </a:xfrm>
        </p:spPr>
        <p:txBody>
          <a:bodyPr/>
          <a:lstStyle/>
          <a:p>
            <a:pPr eaLnBrk="1" hangingPunct="1">
              <a:lnSpc>
                <a:spcPct val="110000"/>
              </a:lnSpc>
            </a:pPr>
            <a:r>
              <a:rPr lang="en-GB" altLang="zh-CN" dirty="0">
                <a:solidFill>
                  <a:srgbClr val="DDB046"/>
                </a:solidFill>
              </a:rPr>
              <a:t>Use of Lead in Laboratories – Managing the Risk until Elimination is Possible</a:t>
            </a:r>
            <a:br>
              <a:rPr lang="en-GB" altLang="zh-CN" dirty="0">
                <a:solidFill>
                  <a:schemeClr val="bg1"/>
                </a:solidFill>
              </a:rPr>
            </a:br>
            <a:r>
              <a:rPr lang="en-GB" altLang="zh-CN" sz="2000" dirty="0">
                <a:solidFill>
                  <a:schemeClr val="bg1"/>
                </a:solidFill>
              </a:rPr>
              <a:t>ASM Conference </a:t>
            </a:r>
            <a:r>
              <a:rPr lang="en-GB" altLang="zh-CN" sz="1800" b="0" dirty="0">
                <a:solidFill>
                  <a:schemeClr val="bg1"/>
                </a:solidFill>
              </a:rPr>
              <a:t>25</a:t>
            </a:r>
            <a:r>
              <a:rPr lang="en-GB" altLang="zh-CN" sz="1800" b="0" baseline="30000" dirty="0">
                <a:solidFill>
                  <a:schemeClr val="bg1"/>
                </a:solidFill>
              </a:rPr>
              <a:t>th</a:t>
            </a:r>
            <a:r>
              <a:rPr lang="en-GB" altLang="zh-CN" sz="1800" b="0" dirty="0">
                <a:solidFill>
                  <a:schemeClr val="bg1"/>
                </a:solidFill>
              </a:rPr>
              <a:t> March 2025</a:t>
            </a:r>
            <a:br>
              <a:rPr lang="en-GB" altLang="zh-CN" sz="1800" b="0" dirty="0">
                <a:solidFill>
                  <a:schemeClr val="bg1"/>
                </a:solidFill>
              </a:rPr>
            </a:br>
            <a:r>
              <a:rPr lang="en-GB" altLang="zh-CN" sz="1800" b="0" dirty="0">
                <a:solidFill>
                  <a:schemeClr val="bg1"/>
                </a:solidFill>
              </a:rPr>
              <a:t>Kerrie Payne – </a:t>
            </a:r>
            <a:r>
              <a:rPr lang="en-GB" altLang="zh-CN" sz="1800" b="0" dirty="0">
                <a:solidFill>
                  <a:schemeClr val="bg1"/>
                </a:solidFill>
                <a:hlinkClick r:id="rId3"/>
              </a:rPr>
              <a:t>kerrie.payne@au.wilmar-intl.com</a:t>
            </a:r>
            <a:br>
              <a:rPr lang="en-GB" altLang="zh-CN" sz="1800" b="0" dirty="0">
                <a:solidFill>
                  <a:schemeClr val="bg1"/>
                </a:solidFill>
              </a:rPr>
            </a:br>
            <a:endParaRPr lang="en-GB" altLang="zh-CN" dirty="0"/>
          </a:p>
        </p:txBody>
      </p:sp>
      <p:pic>
        <p:nvPicPr>
          <p:cNvPr id="3" name="Picture 2" descr="A large factory with pipes and machinery&#10;&#10;Description automatically generated">
            <a:extLst>
              <a:ext uri="{FF2B5EF4-FFF2-40B4-BE49-F238E27FC236}">
                <a16:creationId xmlns:a16="http://schemas.microsoft.com/office/drawing/2014/main" id="{5C564996-7C68-A9D2-9288-B576B03AC1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00" r="10262" b="15728"/>
          <a:stretch/>
        </p:blipFill>
        <p:spPr>
          <a:xfrm>
            <a:off x="9630331" y="2991005"/>
            <a:ext cx="2552357" cy="1829716"/>
          </a:xfrm>
          <a:prstGeom prst="rect">
            <a:avLst/>
          </a:prstGeom>
        </p:spPr>
      </p:pic>
      <p:pic>
        <p:nvPicPr>
          <p:cNvPr id="205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3780" r="3780"/>
          <a:stretch/>
        </p:blipFill>
        <p:spPr bwMode="auto">
          <a:xfrm>
            <a:off x="4979455" y="3029096"/>
            <a:ext cx="2304338" cy="1731825"/>
          </a:xfrm>
          <a:prstGeom prst="rect">
            <a:avLst/>
          </a:prstGeom>
          <a:noFill/>
          <a:ln w="9525">
            <a:noFill/>
            <a:miter lim="800000"/>
            <a:headEnd/>
            <a:tailEnd/>
          </a:ln>
        </p:spPr>
      </p:pic>
      <p:pic>
        <p:nvPicPr>
          <p:cNvPr id="205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19455" y="3091639"/>
            <a:ext cx="2343980" cy="1628449"/>
          </a:xfrm>
          <a:prstGeom prst="rect">
            <a:avLst/>
          </a:prstGeom>
          <a:noFill/>
          <a:ln w="9525">
            <a:noFill/>
            <a:miter lim="800000"/>
            <a:headEnd/>
            <a:tailEnd/>
          </a:ln>
        </p:spPr>
      </p:pic>
      <p:pic>
        <p:nvPicPr>
          <p:cNvPr id="2058"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222765" y="3077916"/>
            <a:ext cx="2410279" cy="1674510"/>
          </a:xfrm>
          <a:prstGeom prst="rect">
            <a:avLst/>
          </a:prstGeom>
          <a:noFill/>
          <a:ln w="9525">
            <a:noFill/>
            <a:miter lim="800000"/>
            <a:headEnd/>
            <a:tailEnd/>
          </a:ln>
        </p:spPr>
      </p:pic>
      <p:pic>
        <p:nvPicPr>
          <p:cNvPr id="2060"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l="3389" r="3389"/>
          <a:stretch/>
        </p:blipFill>
        <p:spPr bwMode="auto">
          <a:xfrm>
            <a:off x="2775420" y="3087060"/>
            <a:ext cx="2235379" cy="1665922"/>
          </a:xfrm>
          <a:prstGeom prst="rect">
            <a:avLst/>
          </a:prstGeom>
          <a:noFill/>
          <a:ln w="9525">
            <a:noFill/>
            <a:miter lim="800000"/>
            <a:headEnd/>
            <a:tailEnd/>
          </a:ln>
        </p:spPr>
      </p:pic>
      <p:sp>
        <p:nvSpPr>
          <p:cNvPr id="2062" name="Rectangle 12"/>
          <p:cNvSpPr>
            <a:spLocks noChangeArrowheads="1"/>
          </p:cNvSpPr>
          <p:nvPr/>
        </p:nvSpPr>
        <p:spPr bwMode="auto">
          <a:xfrm>
            <a:off x="257175" y="4718635"/>
            <a:ext cx="11925513" cy="155787"/>
          </a:xfrm>
          <a:prstGeom prst="rect">
            <a:avLst/>
          </a:prstGeom>
          <a:solidFill>
            <a:srgbClr val="7EA9AE"/>
          </a:solidFill>
          <a:ln w="9525">
            <a:noFill/>
            <a:miter lim="800000"/>
            <a:headEnd/>
            <a:tailEnd/>
          </a:ln>
        </p:spPr>
        <p:txBody>
          <a:bodyPr wrap="none" anchor="ctr"/>
          <a:lstStyle/>
          <a:p>
            <a:endParaRPr lang="en-AU" dirty="0"/>
          </a:p>
        </p:txBody>
      </p:sp>
      <p:sp>
        <p:nvSpPr>
          <p:cNvPr id="2061" name="Rectangle 11"/>
          <p:cNvSpPr>
            <a:spLocks noChangeArrowheads="1"/>
          </p:cNvSpPr>
          <p:nvPr/>
        </p:nvSpPr>
        <p:spPr bwMode="auto">
          <a:xfrm>
            <a:off x="270357" y="2943225"/>
            <a:ext cx="11912331" cy="156716"/>
          </a:xfrm>
          <a:prstGeom prst="rect">
            <a:avLst/>
          </a:prstGeom>
          <a:solidFill>
            <a:srgbClr val="7EA9AE"/>
          </a:solidFill>
          <a:ln w="9525">
            <a:noFill/>
            <a:miter lim="800000"/>
            <a:headEnd/>
            <a:tailEnd/>
          </a:ln>
        </p:spPr>
        <p:txBody>
          <a:bodyPr wrap="none" anchor="ctr"/>
          <a:lstStyle/>
          <a:p>
            <a:endParaRPr lang="en-AU" dirty="0"/>
          </a:p>
        </p:txBody>
      </p:sp>
      <p:pic>
        <p:nvPicPr>
          <p:cNvPr id="2055" name="Picture 9" descr="ppt_side"/>
          <p:cNvPicPr>
            <a:picLocks noChangeAspect="1" noChangeArrowheads="1"/>
          </p:cNvPicPr>
          <p:nvPr/>
        </p:nvPicPr>
        <p:blipFill>
          <a:blip r:embed="rId9" cstate="print"/>
          <a:srcRect t="9415"/>
          <a:stretch>
            <a:fillRect/>
          </a:stretch>
        </p:blipFill>
        <p:spPr bwMode="auto">
          <a:xfrm>
            <a:off x="-9935" y="0"/>
            <a:ext cx="539750" cy="6858000"/>
          </a:xfrm>
          <a:prstGeom prst="rect">
            <a:avLst/>
          </a:prstGeom>
          <a:noFill/>
          <a:ln w="9525">
            <a:noFill/>
            <a:miter lim="800000"/>
            <a:headEnd/>
            <a:tailEnd/>
          </a:ln>
        </p:spPr>
      </p:pic>
      <p:pic>
        <p:nvPicPr>
          <p:cNvPr id="2" name="Graphic 1">
            <a:extLst>
              <a:ext uri="{FF2B5EF4-FFF2-40B4-BE49-F238E27FC236}">
                <a16:creationId xmlns:a16="http://schemas.microsoft.com/office/drawing/2014/main" id="{914FB8FA-6D67-5952-88C1-FD096E0DE6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79606" y="5286487"/>
            <a:ext cx="2652282" cy="15155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5806" y="279619"/>
            <a:ext cx="7850188" cy="587375"/>
          </a:xfrm>
        </p:spPr>
        <p:txBody>
          <a:bodyPr/>
          <a:lstStyle/>
          <a:p>
            <a:pPr eaLnBrk="1" hangingPunct="1"/>
            <a:r>
              <a:rPr lang="en-GB" altLang="zh-CN" dirty="0"/>
              <a:t>Atmospheric Monitoring</a:t>
            </a:r>
          </a:p>
        </p:txBody>
      </p:sp>
      <p:sp>
        <p:nvSpPr>
          <p:cNvPr id="5" name="Content Placeholder 2"/>
          <p:cNvSpPr>
            <a:spLocks noGrp="1"/>
          </p:cNvSpPr>
          <p:nvPr>
            <p:ph idx="1"/>
          </p:nvPr>
        </p:nvSpPr>
        <p:spPr>
          <a:xfrm>
            <a:off x="832104" y="1550036"/>
            <a:ext cx="5299391" cy="3398583"/>
          </a:xfrm>
        </p:spPr>
        <p:txBody>
          <a:bodyPr>
            <a:normAutofit/>
          </a:bodyPr>
          <a:lstStyle/>
          <a:p>
            <a:pPr marL="182563" lvl="1" indent="0" algn="just">
              <a:spcBef>
                <a:spcPts val="0"/>
              </a:spcBef>
              <a:spcAft>
                <a:spcPts val="600"/>
              </a:spcAft>
              <a:buSzPct val="110000"/>
              <a:buNone/>
              <a:defRPr/>
            </a:pPr>
            <a:r>
              <a:rPr lang="en-US" dirty="0">
                <a:ea typeface="Verdana" pitchFamily="34" charset="0"/>
                <a:cs typeface="Verdana" pitchFamily="34" charset="0"/>
              </a:rPr>
              <a:t>Wilmar undertake atmospheric testing </a:t>
            </a:r>
            <a:r>
              <a:rPr lang="en-US" dirty="0">
                <a:solidFill>
                  <a:schemeClr val="accent1">
                    <a:lumMod val="50000"/>
                  </a:schemeClr>
                </a:solidFill>
                <a:ea typeface="Verdana" pitchFamily="34" charset="0"/>
                <a:cs typeface="Verdana" pitchFamily="34" charset="0"/>
              </a:rPr>
              <a:t>every five years</a:t>
            </a:r>
            <a:r>
              <a:rPr lang="en-US" dirty="0">
                <a:ea typeface="Verdana" pitchFamily="34" charset="0"/>
                <a:cs typeface="Verdana" pitchFamily="34" charset="0"/>
              </a:rPr>
              <a:t>.  </a:t>
            </a:r>
          </a:p>
          <a:p>
            <a:pPr marL="182563" lvl="1" indent="0" algn="just">
              <a:spcBef>
                <a:spcPts val="0"/>
              </a:spcBef>
              <a:spcAft>
                <a:spcPts val="600"/>
              </a:spcAft>
              <a:buSzPct val="110000"/>
              <a:buNone/>
              <a:defRPr/>
            </a:pPr>
            <a:endParaRPr lang="en-US" dirty="0">
              <a:ea typeface="Verdana" pitchFamily="34" charset="0"/>
              <a:cs typeface="Verdana" pitchFamily="34" charset="0"/>
            </a:endParaRPr>
          </a:p>
          <a:p>
            <a:pPr marL="182563" lvl="1" indent="0" algn="just">
              <a:spcBef>
                <a:spcPts val="0"/>
              </a:spcBef>
              <a:spcAft>
                <a:spcPts val="600"/>
              </a:spcAft>
              <a:buSzPct val="110000"/>
              <a:buNone/>
              <a:defRPr/>
            </a:pPr>
            <a:r>
              <a:rPr lang="en-US" dirty="0">
                <a:ea typeface="Verdana" pitchFamily="34" charset="0"/>
                <a:cs typeface="Verdana" pitchFamily="34" charset="0"/>
              </a:rPr>
              <a:t>This testing forms part of the risk assessment completed </a:t>
            </a:r>
            <a:r>
              <a:rPr lang="en-US" dirty="0">
                <a:solidFill>
                  <a:schemeClr val="accent1">
                    <a:lumMod val="50000"/>
                  </a:schemeClr>
                </a:solidFill>
                <a:ea typeface="Verdana" pitchFamily="34" charset="0"/>
                <a:cs typeface="Verdana" pitchFamily="34" charset="0"/>
              </a:rPr>
              <a:t>every 5 years</a:t>
            </a:r>
            <a:r>
              <a:rPr lang="en-US" dirty="0">
                <a:ea typeface="Verdana" pitchFamily="34" charset="0"/>
                <a:cs typeface="Verdana" pitchFamily="34" charset="0"/>
              </a:rPr>
              <a:t>.</a:t>
            </a:r>
          </a:p>
          <a:p>
            <a:pPr marL="182563" lvl="1" indent="0" algn="just">
              <a:spcBef>
                <a:spcPts val="0"/>
              </a:spcBef>
              <a:spcAft>
                <a:spcPts val="600"/>
              </a:spcAft>
              <a:buSzPct val="110000"/>
              <a:buNone/>
              <a:defRPr/>
            </a:pPr>
            <a:endParaRPr lang="en-US" dirty="0">
              <a:ea typeface="Verdana" pitchFamily="34" charset="0"/>
              <a:cs typeface="Verdana" pitchFamily="34" charset="0"/>
            </a:endParaRPr>
          </a:p>
          <a:p>
            <a:pPr marL="182563" lvl="1" indent="0" algn="just">
              <a:spcBef>
                <a:spcPts val="0"/>
              </a:spcBef>
              <a:spcAft>
                <a:spcPts val="600"/>
              </a:spcAft>
              <a:buSzPct val="110000"/>
              <a:buNone/>
              <a:defRPr/>
            </a:pPr>
            <a:r>
              <a:rPr lang="en-US" dirty="0">
                <a:ea typeface="Verdana" pitchFamily="34" charset="0"/>
                <a:cs typeface="Verdana" pitchFamily="34" charset="0"/>
              </a:rPr>
              <a:t>The last round of atmospheric testing was conducted in 2024.</a:t>
            </a:r>
          </a:p>
          <a:p>
            <a:pPr marL="1082675" lvl="1" indent="-549275">
              <a:lnSpc>
                <a:spcPct val="140000"/>
              </a:lnSpc>
              <a:spcBef>
                <a:spcPts val="0"/>
              </a:spcBef>
              <a:buSzPct val="110000"/>
              <a:defRPr/>
            </a:pPr>
            <a:endParaRPr lang="en-US" sz="1500" dirty="0">
              <a:ea typeface="Verdana" pitchFamily="34" charset="0"/>
              <a:cs typeface="Verdana" pitchFamily="34" charset="0"/>
            </a:endParaRPr>
          </a:p>
          <a:p>
            <a:pPr marL="0" indent="0">
              <a:lnSpc>
                <a:spcPct val="140000"/>
              </a:lnSpc>
              <a:spcBef>
                <a:spcPts val="0"/>
              </a:spcBef>
              <a:buSzPct val="110000"/>
              <a:buNone/>
              <a:defRPr/>
            </a:pPr>
            <a:endParaRPr lang="en-AU" sz="1500" dirty="0">
              <a:ea typeface="Verdana" pitchFamily="34" charset="0"/>
              <a:cs typeface="Verdana" pitchFamily="34" charset="0"/>
            </a:endParaRPr>
          </a:p>
          <a:p>
            <a:pPr marL="534988" lvl="1" indent="-534988">
              <a:lnSpc>
                <a:spcPct val="120000"/>
              </a:lnSpc>
              <a:spcBef>
                <a:spcPts val="0"/>
              </a:spcBef>
              <a:buSzPct val="110000"/>
              <a:buFont typeface="Arial" pitchFamily="34" charset="0"/>
              <a:buChar char="•"/>
              <a:defRPr/>
            </a:pPr>
            <a:endParaRPr lang="en-US" sz="1500" dirty="0">
              <a:ea typeface="Verdana" pitchFamily="34" charset="0"/>
              <a:cs typeface="Verdana" pitchFamily="34" charset="0"/>
            </a:endParaRPr>
          </a:p>
          <a:p>
            <a:pPr marL="1082675" lvl="1" indent="-549275">
              <a:lnSpc>
                <a:spcPct val="120000"/>
              </a:lnSpc>
              <a:spcBef>
                <a:spcPts val="0"/>
              </a:spcBef>
              <a:buSzPct val="110000"/>
              <a:defRPr/>
            </a:pPr>
            <a:endParaRPr lang="en-US" dirty="0">
              <a:latin typeface="Arial Narrow" pitchFamily="34" charset="0"/>
            </a:endParaRPr>
          </a:p>
          <a:p>
            <a:pPr marL="534988" indent="-534988">
              <a:lnSpc>
                <a:spcPct val="120000"/>
              </a:lnSpc>
              <a:spcBef>
                <a:spcPts val="0"/>
              </a:spcBef>
              <a:defRPr/>
            </a:pPr>
            <a:endParaRPr lang="en-US" sz="1800" dirty="0">
              <a:latin typeface="Arial Narrow" pitchFamily="34" charset="0"/>
            </a:endParaRPr>
          </a:p>
          <a:p>
            <a:pPr marL="534988" indent="-534988">
              <a:lnSpc>
                <a:spcPct val="120000"/>
              </a:lnSpc>
              <a:spcBef>
                <a:spcPts val="0"/>
              </a:spcBef>
              <a:defRPr/>
            </a:pPr>
            <a:endParaRPr lang="en-US" sz="1500" dirty="0">
              <a:solidFill>
                <a:schemeClr val="tx1"/>
              </a:solidFill>
            </a:endParaRPr>
          </a:p>
          <a:p>
            <a:pPr marL="534988" indent="-534988">
              <a:lnSpc>
                <a:spcPct val="120000"/>
              </a:lnSpc>
              <a:spcBef>
                <a:spcPts val="0"/>
              </a:spcBef>
            </a:pPr>
            <a:endParaRPr lang="en-AU" dirty="0">
              <a:solidFill>
                <a:schemeClr val="tx1"/>
              </a:solidFill>
            </a:endParaRPr>
          </a:p>
        </p:txBody>
      </p:sp>
      <p:pic>
        <p:nvPicPr>
          <p:cNvPr id="2" name="Picture 1"/>
          <p:cNvPicPr>
            <a:picLocks noChangeAspect="1"/>
          </p:cNvPicPr>
          <p:nvPr/>
        </p:nvPicPr>
        <p:blipFill>
          <a:blip r:embed="rId3"/>
          <a:stretch>
            <a:fillRect/>
          </a:stretch>
        </p:blipFill>
        <p:spPr>
          <a:xfrm>
            <a:off x="6690360" y="2169796"/>
            <a:ext cx="3246311" cy="2646743"/>
          </a:xfrm>
          <a:prstGeom prst="rect">
            <a:avLst/>
          </a:prstGeom>
        </p:spPr>
      </p:pic>
      <p:sp>
        <p:nvSpPr>
          <p:cNvPr id="3" name="TextBox 2"/>
          <p:cNvSpPr txBox="1"/>
          <p:nvPr/>
        </p:nvSpPr>
        <p:spPr>
          <a:xfrm>
            <a:off x="7042150" y="1338799"/>
            <a:ext cx="2705290" cy="830997"/>
          </a:xfrm>
          <a:prstGeom prst="rect">
            <a:avLst/>
          </a:prstGeom>
          <a:noFill/>
        </p:spPr>
        <p:txBody>
          <a:bodyPr wrap="square" rtlCol="0">
            <a:spAutoFit/>
          </a:bodyPr>
          <a:lstStyle/>
          <a:p>
            <a:r>
              <a:rPr lang="en-AU" sz="1600" b="0" dirty="0">
                <a:solidFill>
                  <a:srgbClr val="00545D"/>
                </a:solidFill>
                <a:latin typeface="+mn-lt"/>
                <a:ea typeface="Verdana" pitchFamily="34" charset="0"/>
                <a:cs typeface="Verdana" pitchFamily="34" charset="0"/>
              </a:rPr>
              <a:t>The atmospheric monitor is worn by a laboratory worker for the duration of their shift </a:t>
            </a:r>
          </a:p>
        </p:txBody>
      </p:sp>
      <p:cxnSp>
        <p:nvCxnSpPr>
          <p:cNvPr id="6" name="Straight Arrow Connector 5"/>
          <p:cNvCxnSpPr/>
          <p:nvPr/>
        </p:nvCxnSpPr>
        <p:spPr bwMode="auto">
          <a:xfrm flipH="1">
            <a:off x="9022080" y="2169796"/>
            <a:ext cx="219804" cy="471805"/>
          </a:xfrm>
          <a:prstGeom prst="straightConnector1">
            <a:avLst/>
          </a:prstGeom>
          <a:solidFill>
            <a:schemeClr val="accent1"/>
          </a:solidFill>
          <a:ln w="698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95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Biological and Atmospheric Monitoring Results</a:t>
            </a:r>
          </a:p>
        </p:txBody>
      </p:sp>
      <p:sp>
        <p:nvSpPr>
          <p:cNvPr id="6" name="Content Placeholder 5"/>
          <p:cNvSpPr>
            <a:spLocks noGrp="1"/>
          </p:cNvSpPr>
          <p:nvPr>
            <p:ph idx="1"/>
          </p:nvPr>
        </p:nvSpPr>
        <p:spPr/>
        <p:txBody>
          <a:bodyPr/>
          <a:lstStyle/>
          <a:p>
            <a:r>
              <a:rPr lang="en-AU" dirty="0"/>
              <a:t>Biological Monitoring</a:t>
            </a:r>
          </a:p>
          <a:p>
            <a:pPr lvl="1"/>
            <a:r>
              <a:rPr lang="en-AU" dirty="0"/>
              <a:t>From 1</a:t>
            </a:r>
            <a:r>
              <a:rPr lang="en-AU" baseline="30000" dirty="0"/>
              <a:t>st</a:t>
            </a:r>
            <a:r>
              <a:rPr lang="en-AU" dirty="0"/>
              <a:t> January 2020 to 31</a:t>
            </a:r>
            <a:r>
              <a:rPr lang="en-AU" baseline="30000" dirty="0"/>
              <a:t>st</a:t>
            </a:r>
            <a:r>
              <a:rPr lang="en-AU" dirty="0"/>
              <a:t> January 2025</a:t>
            </a:r>
          </a:p>
          <a:p>
            <a:pPr lvl="2"/>
            <a:r>
              <a:rPr lang="en-AU" dirty="0"/>
              <a:t>Total of 1733 lead test conducted</a:t>
            </a:r>
          </a:p>
          <a:p>
            <a:pPr lvl="2"/>
            <a:r>
              <a:rPr lang="en-AU" dirty="0"/>
              <a:t>Investigations of the 6 people at the reportable level</a:t>
            </a:r>
          </a:p>
          <a:p>
            <a:pPr lvl="1" algn="just"/>
            <a:r>
              <a:rPr lang="en-AU" sz="1600" dirty="0"/>
              <a:t>If  control measures are followed, then lead is absorbed into the blood stream and shown in the Workers blood lead test.  Some examples:</a:t>
            </a:r>
          </a:p>
          <a:p>
            <a:pPr lvl="2" algn="just"/>
            <a:r>
              <a:rPr lang="en-AU" sz="1600" dirty="0">
                <a:solidFill>
                  <a:schemeClr val="accent1">
                    <a:lumMod val="50000"/>
                  </a:schemeClr>
                </a:solidFill>
              </a:rPr>
              <a:t>Smokers</a:t>
            </a:r>
            <a:r>
              <a:rPr lang="en-AU" sz="1600" dirty="0"/>
              <a:t>:  Hand to mouth transference (Ingestion)</a:t>
            </a:r>
          </a:p>
          <a:p>
            <a:pPr lvl="2" algn="just"/>
            <a:r>
              <a:rPr lang="en-AU" sz="1600" dirty="0">
                <a:solidFill>
                  <a:schemeClr val="accent1">
                    <a:lumMod val="50000"/>
                  </a:schemeClr>
                </a:solidFill>
              </a:rPr>
              <a:t>Nail biters</a:t>
            </a:r>
            <a:r>
              <a:rPr lang="en-AU" sz="1600" dirty="0"/>
              <a:t>:  Hand to mouth transference (Ingestion) and through open cuts on their hands (Absorption)</a:t>
            </a:r>
          </a:p>
          <a:p>
            <a:pPr lvl="2" algn="just"/>
            <a:r>
              <a:rPr lang="en-AU" sz="1600" dirty="0">
                <a:solidFill>
                  <a:schemeClr val="accent1">
                    <a:lumMod val="50000"/>
                  </a:schemeClr>
                </a:solidFill>
              </a:rPr>
              <a:t>Open wounds – hands/fingers</a:t>
            </a:r>
            <a:r>
              <a:rPr lang="en-AU" sz="1600" dirty="0"/>
              <a:t>: (Absorption)</a:t>
            </a:r>
          </a:p>
          <a:p>
            <a:pPr lvl="2" algn="just"/>
            <a:r>
              <a:rPr lang="en-AU" sz="1600" dirty="0">
                <a:solidFill>
                  <a:schemeClr val="accent1">
                    <a:lumMod val="50000"/>
                  </a:schemeClr>
                </a:solidFill>
              </a:rPr>
              <a:t>Non-work related </a:t>
            </a:r>
            <a:r>
              <a:rPr lang="en-AU" sz="1600" dirty="0"/>
              <a:t>– One from making lead sinkers and another investigated by Qld Health and Occupational Physician – determining exposure outside of work.</a:t>
            </a:r>
          </a:p>
          <a:p>
            <a:pPr algn="just"/>
            <a:r>
              <a:rPr lang="en-AU" dirty="0"/>
              <a:t>Atmospheric Monitoring of all positions in Lead Process areas</a:t>
            </a:r>
          </a:p>
          <a:p>
            <a:pPr lvl="1" algn="just"/>
            <a:r>
              <a:rPr lang="en-AU" dirty="0"/>
              <a:t>In 2024 – 18 positions were monitored with an average result of 0.0014mg/m</a:t>
            </a:r>
            <a:r>
              <a:rPr lang="en-AU" baseline="30000" dirty="0"/>
              <a:t>3</a:t>
            </a:r>
            <a:r>
              <a:rPr lang="en-AU" dirty="0"/>
              <a:t> which is well below the NOSHC exposure standard 0.05mg/m</a:t>
            </a:r>
            <a:r>
              <a:rPr lang="en-AU" baseline="30000" dirty="0"/>
              <a:t>3</a:t>
            </a:r>
            <a:endParaRPr lang="en-AU" dirty="0"/>
          </a:p>
        </p:txBody>
      </p:sp>
    </p:spTree>
    <p:extLst>
      <p:ext uri="{BB962C8B-B14F-4D97-AF65-F5344CB8AC3E}">
        <p14:creationId xmlns:p14="http://schemas.microsoft.com/office/powerpoint/2010/main" val="354587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97" y="163672"/>
            <a:ext cx="7850188" cy="587375"/>
          </a:xfrm>
        </p:spPr>
        <p:txBody>
          <a:bodyPr/>
          <a:lstStyle/>
          <a:p>
            <a:r>
              <a:rPr lang="en-AU" dirty="0"/>
              <a:t>Risk Assessment recommendations</a:t>
            </a:r>
          </a:p>
        </p:txBody>
      </p:sp>
      <p:sp>
        <p:nvSpPr>
          <p:cNvPr id="3" name="Content Placeholder 2"/>
          <p:cNvSpPr>
            <a:spLocks noGrp="1"/>
          </p:cNvSpPr>
          <p:nvPr>
            <p:ph idx="1"/>
          </p:nvPr>
        </p:nvSpPr>
        <p:spPr>
          <a:xfrm>
            <a:off x="765493" y="770574"/>
            <a:ext cx="8276906" cy="5893594"/>
          </a:xfrm>
        </p:spPr>
        <p:txBody>
          <a:bodyPr/>
          <a:lstStyle/>
          <a:p>
            <a:pPr marL="457200" lvl="1" indent="-457200" algn="just">
              <a:buNone/>
            </a:pPr>
            <a:r>
              <a:rPr lang="en-AU" sz="1600" b="1" dirty="0"/>
              <a:t>Elimination of Lead from sugar analysis </a:t>
            </a:r>
          </a:p>
          <a:p>
            <a:pPr lvl="0" algn="just"/>
            <a:r>
              <a:rPr lang="en-AU" sz="1600" b="1" u="sng" dirty="0">
                <a:solidFill>
                  <a:srgbClr val="0070C0"/>
                </a:solidFill>
              </a:rPr>
              <a:t>If we eliminated lead </a:t>
            </a:r>
            <a:r>
              <a:rPr lang="en-AU" sz="1600" b="1" dirty="0">
                <a:solidFill>
                  <a:srgbClr val="0070C0"/>
                </a:solidFill>
              </a:rPr>
              <a:t>from the analysis none of the previous would be in effect</a:t>
            </a:r>
          </a:p>
          <a:p>
            <a:pPr lvl="0" algn="just"/>
            <a:r>
              <a:rPr lang="en-AU" sz="1600" dirty="0"/>
              <a:t>Other analysis methods are available that do not use lead, however these cannot give the accuracy required</a:t>
            </a:r>
          </a:p>
          <a:p>
            <a:pPr lvl="0" algn="just"/>
            <a:r>
              <a:rPr lang="en-AU" sz="1600" dirty="0"/>
              <a:t>The current cane analysis program endorses the use of lead for pol determination in juice</a:t>
            </a:r>
          </a:p>
          <a:p>
            <a:pPr marL="0" indent="0">
              <a:buNone/>
            </a:pPr>
            <a:endParaRPr lang="en-AU" sz="1600" b="1" dirty="0"/>
          </a:p>
          <a:p>
            <a:pPr marL="0" indent="0">
              <a:buNone/>
            </a:pPr>
            <a:endParaRPr lang="en-AU" sz="1600" b="1" dirty="0"/>
          </a:p>
          <a:p>
            <a:pPr marL="0" indent="0">
              <a:buNone/>
            </a:pPr>
            <a:endParaRPr lang="en-AU" sz="1600" b="1" dirty="0"/>
          </a:p>
          <a:p>
            <a:pPr marL="0" indent="0">
              <a:buNone/>
            </a:pPr>
            <a:endParaRPr lang="en-AU" sz="1600" b="1" dirty="0"/>
          </a:p>
          <a:p>
            <a:pPr marL="0" indent="0">
              <a:buNone/>
            </a:pPr>
            <a:endParaRPr lang="en-AU" sz="1600" b="1" dirty="0"/>
          </a:p>
          <a:p>
            <a:pPr marL="0" indent="0">
              <a:buNone/>
            </a:pPr>
            <a:endParaRPr lang="en-AU" sz="1600" b="1" dirty="0"/>
          </a:p>
          <a:p>
            <a:pPr marL="0" indent="0">
              <a:buNone/>
            </a:pPr>
            <a:endParaRPr lang="en-AU" sz="1600" b="1" dirty="0"/>
          </a:p>
          <a:p>
            <a:pPr marL="0" indent="0">
              <a:buNone/>
            </a:pPr>
            <a:endParaRPr lang="en-AU" sz="1600" b="1" dirty="0"/>
          </a:p>
          <a:p>
            <a:pPr marL="0" indent="0">
              <a:buNone/>
            </a:pPr>
            <a:r>
              <a:rPr lang="en-AU" sz="1600" b="1" dirty="0">
                <a:solidFill>
                  <a:srgbClr val="FF0000"/>
                </a:solidFill>
              </a:rPr>
              <a:t>PPE</a:t>
            </a:r>
            <a:r>
              <a:rPr lang="en-AU" sz="1600" b="1" dirty="0"/>
              <a:t> - Gloves</a:t>
            </a:r>
          </a:p>
          <a:p>
            <a:pPr lvl="0" algn="just"/>
            <a:r>
              <a:rPr lang="en-AU" sz="1600" dirty="0"/>
              <a:t>Use of gloves while using lead for analysis is not normally required; Table 1 of the risk assessment refers to the risk of exposure through absorption as being rare.</a:t>
            </a:r>
          </a:p>
          <a:p>
            <a:pPr lvl="0"/>
            <a:r>
              <a:rPr lang="en-AU" sz="1600" u="sng" dirty="0">
                <a:solidFill>
                  <a:srgbClr val="FF0000"/>
                </a:solidFill>
              </a:rPr>
              <a:t>Gloves will be required </a:t>
            </a:r>
            <a:r>
              <a:rPr lang="en-AU" sz="1600" dirty="0">
                <a:solidFill>
                  <a:srgbClr val="FF0000"/>
                </a:solidFill>
              </a:rPr>
              <a:t>to be worn if there are </a:t>
            </a:r>
            <a:r>
              <a:rPr lang="en-AU" sz="1600" u="sng" dirty="0">
                <a:solidFill>
                  <a:srgbClr val="FF0000"/>
                </a:solidFill>
              </a:rPr>
              <a:t>open wounds                                           </a:t>
            </a:r>
            <a:r>
              <a:rPr lang="en-AU" sz="1600" dirty="0">
                <a:solidFill>
                  <a:srgbClr val="FF0000"/>
                </a:solidFill>
              </a:rPr>
              <a:t>on the person’s hands or they </a:t>
            </a:r>
            <a:r>
              <a:rPr lang="en-AU" sz="1600" u="sng" dirty="0">
                <a:solidFill>
                  <a:srgbClr val="FF0000"/>
                </a:solidFill>
              </a:rPr>
              <a:t>bite their nails</a:t>
            </a:r>
            <a:r>
              <a:rPr lang="en-AU" sz="1600" dirty="0"/>
              <a:t>, as a necessary control                                             measure to protect a worker from exposure </a:t>
            </a:r>
          </a:p>
          <a:p>
            <a:pPr marL="0" indent="0" algn="just">
              <a:buNone/>
            </a:pPr>
            <a:endParaRPr lang="en-AU" sz="1800" dirty="0"/>
          </a:p>
          <a:p>
            <a:pPr marL="0" indent="0">
              <a:buNone/>
            </a:pPr>
            <a:endParaRPr lang="en-AU" dirty="0">
              <a:solidFill>
                <a:srgbClr val="FF0000"/>
              </a:solidFill>
            </a:endParaRPr>
          </a:p>
        </p:txBody>
      </p:sp>
      <p:pic>
        <p:nvPicPr>
          <p:cNvPr id="12" name="Picture 11"/>
          <p:cNvPicPr>
            <a:picLocks noChangeAspect="1"/>
          </p:cNvPicPr>
          <p:nvPr/>
        </p:nvPicPr>
        <p:blipFill>
          <a:blip r:embed="rId3"/>
          <a:stretch>
            <a:fillRect/>
          </a:stretch>
        </p:blipFill>
        <p:spPr>
          <a:xfrm>
            <a:off x="4061683" y="2511939"/>
            <a:ext cx="4001009" cy="2371810"/>
          </a:xfrm>
          <a:prstGeom prst="rect">
            <a:avLst/>
          </a:prstGeom>
        </p:spPr>
      </p:pic>
    </p:spTree>
    <p:extLst>
      <p:ext uri="{BB962C8B-B14F-4D97-AF65-F5344CB8AC3E}">
        <p14:creationId xmlns:p14="http://schemas.microsoft.com/office/powerpoint/2010/main" val="316778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9879" y="241644"/>
            <a:ext cx="8254176" cy="718258"/>
          </a:xfrm>
        </p:spPr>
        <p:txBody>
          <a:bodyPr/>
          <a:lstStyle/>
          <a:p>
            <a:pPr eaLnBrk="1" hangingPunct="1"/>
            <a:r>
              <a:rPr lang="en-AU" dirty="0"/>
              <a:t>Risk Assessment recommendations - Laboratory Coats</a:t>
            </a:r>
            <a:br>
              <a:rPr lang="en-AU" sz="2000" dirty="0"/>
            </a:br>
            <a:endParaRPr lang="en-GB" altLang="zh-CN" sz="2000" dirty="0"/>
          </a:p>
        </p:txBody>
      </p:sp>
      <p:sp>
        <p:nvSpPr>
          <p:cNvPr id="6" name="Content Placeholder 2"/>
          <p:cNvSpPr>
            <a:spLocks noGrp="1"/>
          </p:cNvSpPr>
          <p:nvPr>
            <p:ph idx="1"/>
          </p:nvPr>
        </p:nvSpPr>
        <p:spPr>
          <a:xfrm>
            <a:off x="838521" y="959902"/>
            <a:ext cx="5535676" cy="5746216"/>
          </a:xfrm>
        </p:spPr>
        <p:txBody>
          <a:bodyPr>
            <a:normAutofit fontScale="62500" lnSpcReduction="20000"/>
          </a:bodyPr>
          <a:lstStyle/>
          <a:p>
            <a:pPr marL="0" indent="0" algn="just">
              <a:lnSpc>
                <a:spcPct val="120000"/>
              </a:lnSpc>
              <a:buNone/>
            </a:pPr>
            <a:r>
              <a:rPr lang="en-AU" sz="2900" dirty="0">
                <a:solidFill>
                  <a:schemeClr val="accent1">
                    <a:lumMod val="50000"/>
                  </a:schemeClr>
                </a:solidFill>
              </a:rPr>
              <a:t>If you are working with lead in a lead process area </a:t>
            </a:r>
            <a:r>
              <a:rPr lang="en-AU" sz="2900" u="sng" dirty="0">
                <a:solidFill>
                  <a:schemeClr val="accent1">
                    <a:lumMod val="50000"/>
                  </a:schemeClr>
                </a:solidFill>
              </a:rPr>
              <a:t>laboratory coats must be worn</a:t>
            </a:r>
            <a:r>
              <a:rPr lang="en-AU" sz="2900" dirty="0">
                <a:solidFill>
                  <a:schemeClr val="accent1">
                    <a:lumMod val="50000"/>
                  </a:schemeClr>
                </a:solidFill>
              </a:rPr>
              <a:t>.</a:t>
            </a:r>
          </a:p>
          <a:p>
            <a:pPr marL="0" indent="0" algn="just">
              <a:lnSpc>
                <a:spcPct val="120000"/>
              </a:lnSpc>
              <a:buNone/>
            </a:pPr>
            <a:endParaRPr lang="en-AU" sz="2900" dirty="0">
              <a:solidFill>
                <a:schemeClr val="accent1">
                  <a:lumMod val="50000"/>
                </a:schemeClr>
              </a:solidFill>
            </a:endParaRPr>
          </a:p>
          <a:p>
            <a:pPr marL="0" indent="0" algn="just">
              <a:lnSpc>
                <a:spcPct val="120000"/>
              </a:lnSpc>
              <a:buNone/>
            </a:pPr>
            <a:r>
              <a:rPr lang="en-AU" sz="2900" dirty="0">
                <a:solidFill>
                  <a:schemeClr val="accent1">
                    <a:lumMod val="50000"/>
                  </a:schemeClr>
                </a:solidFill>
              </a:rPr>
              <a:t>Laboratory coats must be:</a:t>
            </a:r>
          </a:p>
          <a:p>
            <a:pPr marL="357188" lvl="1" indent="-357188" algn="just">
              <a:lnSpc>
                <a:spcPct val="120000"/>
              </a:lnSpc>
              <a:spcBef>
                <a:spcPts val="0"/>
              </a:spcBef>
              <a:spcAft>
                <a:spcPts val="600"/>
              </a:spcAft>
              <a:buSzPct val="110000"/>
              <a:buFont typeface="Arial" pitchFamily="34" charset="0"/>
              <a:buChar char="•"/>
              <a:defRPr/>
            </a:pPr>
            <a:r>
              <a:rPr lang="en-US" sz="2600" dirty="0"/>
              <a:t>Worn with the sleeves secured and the buttons/clips on the front of the coat done up all the way through</a:t>
            </a:r>
          </a:p>
          <a:p>
            <a:pPr marL="357188" lvl="1" indent="-357188" algn="just">
              <a:lnSpc>
                <a:spcPct val="120000"/>
              </a:lnSpc>
              <a:spcBef>
                <a:spcPts val="0"/>
              </a:spcBef>
              <a:spcAft>
                <a:spcPts val="600"/>
              </a:spcAft>
              <a:buSzPct val="110000"/>
              <a:buFont typeface="Arial" pitchFamily="34" charset="0"/>
              <a:buChar char="•"/>
              <a:defRPr/>
            </a:pPr>
            <a:r>
              <a:rPr lang="en-US" sz="2600" dirty="0"/>
              <a:t>Supplied and replaced on a fair wear and tear basis</a:t>
            </a:r>
          </a:p>
          <a:p>
            <a:pPr marL="357188" lvl="1" indent="-357188" algn="just">
              <a:lnSpc>
                <a:spcPct val="120000"/>
              </a:lnSpc>
              <a:spcBef>
                <a:spcPts val="0"/>
              </a:spcBef>
              <a:spcAft>
                <a:spcPts val="600"/>
              </a:spcAft>
              <a:buSzPct val="110000"/>
              <a:buFont typeface="Arial" pitchFamily="34" charset="0"/>
              <a:buChar char="•"/>
              <a:defRPr/>
            </a:pPr>
            <a:r>
              <a:rPr lang="en-US" sz="2600" dirty="0"/>
              <a:t>Maintained in good condition with no holes or thinning of the material</a:t>
            </a:r>
            <a:endParaRPr lang="en-AU" sz="2600" dirty="0"/>
          </a:p>
          <a:p>
            <a:pPr marL="357188" lvl="1" indent="-357188" algn="just">
              <a:lnSpc>
                <a:spcPct val="120000"/>
              </a:lnSpc>
              <a:spcBef>
                <a:spcPts val="0"/>
              </a:spcBef>
              <a:spcAft>
                <a:spcPts val="600"/>
              </a:spcAft>
              <a:buSzPct val="110000"/>
              <a:buFont typeface="Arial" pitchFamily="34" charset="0"/>
              <a:buChar char="•"/>
              <a:defRPr/>
            </a:pPr>
            <a:r>
              <a:rPr lang="en-US" sz="2600" dirty="0">
                <a:ea typeface="Verdana" pitchFamily="34" charset="0"/>
                <a:cs typeface="Verdana" pitchFamily="34" charset="0"/>
              </a:rPr>
              <a:t>Laundered on site </a:t>
            </a:r>
            <a:r>
              <a:rPr lang="en-AU" sz="2600" dirty="0">
                <a:ea typeface="Verdana" pitchFamily="34" charset="0"/>
                <a:cs typeface="Verdana" pitchFamily="34" charset="0"/>
              </a:rPr>
              <a:t>using only equipment for this purpose</a:t>
            </a:r>
          </a:p>
          <a:p>
            <a:pPr marL="357188" lvl="1" indent="-357188" algn="just">
              <a:lnSpc>
                <a:spcPct val="120000"/>
              </a:lnSpc>
              <a:spcBef>
                <a:spcPts val="0"/>
              </a:spcBef>
              <a:spcAft>
                <a:spcPts val="600"/>
              </a:spcAft>
              <a:buSzPct val="110000"/>
              <a:buFont typeface="Arial" pitchFamily="34" charset="0"/>
              <a:buChar char="•"/>
              <a:defRPr/>
            </a:pPr>
            <a:r>
              <a:rPr lang="en-AU" sz="2600" dirty="0">
                <a:ea typeface="Verdana" pitchFamily="34" charset="0"/>
                <a:cs typeface="Verdana" pitchFamily="34" charset="0"/>
              </a:rPr>
              <a:t>Laundered, destroyed and then placed in a plastic bag in general waste when being disposed of.</a:t>
            </a:r>
          </a:p>
          <a:p>
            <a:pPr marL="357188" lvl="1" indent="-357188" algn="just">
              <a:lnSpc>
                <a:spcPct val="120000"/>
              </a:lnSpc>
              <a:spcBef>
                <a:spcPts val="0"/>
              </a:spcBef>
              <a:spcAft>
                <a:spcPts val="600"/>
              </a:spcAft>
              <a:buSzPct val="110000"/>
              <a:buFont typeface="Arial" pitchFamily="34" charset="0"/>
              <a:buChar char="•"/>
              <a:defRPr/>
            </a:pPr>
            <a:endParaRPr lang="en-AU" sz="2600" dirty="0">
              <a:ea typeface="Verdana" pitchFamily="34" charset="0"/>
            </a:endParaRPr>
          </a:p>
          <a:p>
            <a:pPr marL="0" lvl="1" indent="0" algn="just">
              <a:lnSpc>
                <a:spcPct val="120000"/>
              </a:lnSpc>
              <a:spcBef>
                <a:spcPts val="0"/>
              </a:spcBef>
              <a:spcAft>
                <a:spcPts val="600"/>
              </a:spcAft>
              <a:buSzPct val="110000"/>
              <a:buNone/>
              <a:defRPr/>
            </a:pPr>
            <a:r>
              <a:rPr lang="en-AU" sz="2600" dirty="0"/>
              <a:t>Laboratory coats are not required for maintenance workers if working less than 1 hour in a lead process area </a:t>
            </a:r>
            <a:endParaRPr lang="en-US" sz="2600" dirty="0"/>
          </a:p>
          <a:p>
            <a:pPr marL="534988" indent="-534988" algn="just">
              <a:lnSpc>
                <a:spcPct val="120000"/>
              </a:lnSpc>
              <a:spcBef>
                <a:spcPts val="0"/>
              </a:spcBef>
              <a:defRPr/>
            </a:pPr>
            <a:endParaRPr lang="en-US" dirty="0"/>
          </a:p>
          <a:p>
            <a:pPr marL="534988" indent="-534988" algn="just">
              <a:lnSpc>
                <a:spcPct val="120000"/>
              </a:lnSpc>
              <a:spcBef>
                <a:spcPts val="0"/>
              </a:spcBef>
              <a:defRPr/>
            </a:pPr>
            <a:endParaRPr lang="en-US" sz="1500" dirty="0">
              <a:solidFill>
                <a:schemeClr val="tx1"/>
              </a:solidFill>
            </a:endParaRPr>
          </a:p>
          <a:p>
            <a:pPr marL="0" indent="0" algn="just">
              <a:lnSpc>
                <a:spcPct val="120000"/>
              </a:lnSpc>
              <a:spcBef>
                <a:spcPts val="0"/>
              </a:spcBef>
              <a:buNone/>
            </a:pPr>
            <a:endParaRPr lang="en-AU" dirty="0">
              <a:solidFill>
                <a:schemeClr val="tx1"/>
              </a:solidFill>
            </a:endParaRPr>
          </a:p>
        </p:txBody>
      </p:sp>
      <p:grpSp>
        <p:nvGrpSpPr>
          <p:cNvPr id="13" name="Group 12"/>
          <p:cNvGrpSpPr/>
          <p:nvPr/>
        </p:nvGrpSpPr>
        <p:grpSpPr>
          <a:xfrm>
            <a:off x="7375144" y="1096264"/>
            <a:ext cx="2684590" cy="4856480"/>
            <a:chOff x="942975" y="879475"/>
            <a:chExt cx="3413951" cy="5496339"/>
          </a:xfrm>
        </p:grpSpPr>
        <p:pic>
          <p:nvPicPr>
            <p:cNvPr id="14" name="294B4775-635C-4A65-8C83-3937BE53F471" descr="294B4775-635C-4A65-8C83-3937BE53F47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98219" y="1920669"/>
              <a:ext cx="5496339" cy="341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bwMode="auto">
            <a:xfrm>
              <a:off x="2295939" y="2236304"/>
              <a:ext cx="755374" cy="3995531"/>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AU" dirty="0">
                <a:solidFill>
                  <a:schemeClr val="tx1"/>
                </a:solidFill>
                <a:latin typeface="Arial" charset="0"/>
                <a:ea typeface="ＭＳ Ｐゴシック" pitchFamily="1" charset="-128"/>
              </a:endParaRPr>
            </a:p>
          </p:txBody>
        </p:sp>
        <p:sp>
          <p:nvSpPr>
            <p:cNvPr id="16" name="Oval 15"/>
            <p:cNvSpPr/>
            <p:nvPr/>
          </p:nvSpPr>
          <p:spPr bwMode="auto">
            <a:xfrm>
              <a:off x="3224210" y="4399989"/>
              <a:ext cx="959818" cy="649089"/>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AU" dirty="0">
                <a:solidFill>
                  <a:schemeClr val="tx1"/>
                </a:solidFill>
                <a:latin typeface="Arial" charset="0"/>
                <a:ea typeface="ＭＳ Ｐゴシック" pitchFamily="1" charset="-128"/>
              </a:endParaRPr>
            </a:p>
          </p:txBody>
        </p:sp>
      </p:grpSp>
    </p:spTree>
    <p:extLst>
      <p:ext uri="{BB962C8B-B14F-4D97-AF65-F5344CB8AC3E}">
        <p14:creationId xmlns:p14="http://schemas.microsoft.com/office/powerpoint/2010/main" val="148146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234" y="1092818"/>
            <a:ext cx="3295332" cy="4841875"/>
          </a:xfrm>
        </p:spPr>
        <p:txBody>
          <a:bodyPr/>
          <a:lstStyle/>
          <a:p>
            <a:pPr lvl="0"/>
            <a:r>
              <a:rPr lang="en-AU" sz="2000" dirty="0">
                <a:solidFill>
                  <a:schemeClr val="accent1">
                    <a:lumMod val="50000"/>
                  </a:schemeClr>
                </a:solidFill>
              </a:rPr>
              <a:t>Lead process areas must have signage </a:t>
            </a:r>
            <a:r>
              <a:rPr lang="en-AU" sz="2000" dirty="0"/>
              <a:t>stating it is a lead process area</a:t>
            </a:r>
          </a:p>
          <a:p>
            <a:pPr marL="0" indent="0">
              <a:buNone/>
            </a:pPr>
            <a:endParaRPr lang="en-AU" sz="2000" dirty="0"/>
          </a:p>
          <a:p>
            <a:pPr lvl="0"/>
            <a:r>
              <a:rPr lang="en-AU" sz="2000" dirty="0"/>
              <a:t>Access to the lead process areas is to be </a:t>
            </a:r>
            <a:r>
              <a:rPr lang="en-AU" sz="2000" dirty="0">
                <a:solidFill>
                  <a:srgbClr val="FF0000"/>
                </a:solidFill>
              </a:rPr>
              <a:t>restricted to authorised personnel only</a:t>
            </a:r>
            <a:r>
              <a:rPr lang="en-AU" sz="2000" dirty="0"/>
              <a:t>.</a:t>
            </a:r>
          </a:p>
        </p:txBody>
      </p:sp>
      <p:pic>
        <p:nvPicPr>
          <p:cNvPr id="4" name="Content Placeholder 3"/>
          <p:cNvPicPr>
            <a:picLocks noChangeAspect="1"/>
          </p:cNvPicPr>
          <p:nvPr/>
        </p:nvPicPr>
        <p:blipFill>
          <a:blip r:embed="rId3"/>
          <a:stretch>
            <a:fillRect/>
          </a:stretch>
        </p:blipFill>
        <p:spPr bwMode="auto">
          <a:xfrm>
            <a:off x="5838070" y="1870058"/>
            <a:ext cx="4279448" cy="2761951"/>
          </a:xfrm>
          <a:prstGeom prst="rect">
            <a:avLst/>
          </a:prstGeom>
          <a:noFill/>
          <a:ln w="9525">
            <a:noFill/>
            <a:miter lim="800000"/>
            <a:headEnd/>
            <a:tailEnd/>
          </a:ln>
        </p:spPr>
      </p:pic>
      <p:sp>
        <p:nvSpPr>
          <p:cNvPr id="7" name="Rectangle 2"/>
          <p:cNvSpPr txBox="1">
            <a:spLocks noChangeArrowheads="1"/>
          </p:cNvSpPr>
          <p:nvPr/>
        </p:nvSpPr>
        <p:spPr bwMode="auto">
          <a:xfrm>
            <a:off x="690498" y="276470"/>
            <a:ext cx="8254176" cy="7182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545D"/>
                </a:solidFill>
                <a:latin typeface="+mj-lt"/>
                <a:ea typeface="+mj-ea"/>
                <a:cs typeface="+mj-cs"/>
              </a:defRPr>
            </a:lvl1pPr>
            <a:lvl2pPr algn="l" rtl="0" eaLnBrk="0" fontAlgn="base" hangingPunct="0">
              <a:spcBef>
                <a:spcPct val="0"/>
              </a:spcBef>
              <a:spcAft>
                <a:spcPct val="0"/>
              </a:spcAft>
              <a:defRPr sz="2400" b="1">
                <a:solidFill>
                  <a:srgbClr val="00545D"/>
                </a:solidFill>
                <a:latin typeface="Arial" charset="0"/>
                <a:ea typeface="ＭＳ Ｐゴシック" pitchFamily="1" charset="-128"/>
              </a:defRPr>
            </a:lvl2pPr>
            <a:lvl3pPr algn="l" rtl="0" eaLnBrk="0" fontAlgn="base" hangingPunct="0">
              <a:spcBef>
                <a:spcPct val="0"/>
              </a:spcBef>
              <a:spcAft>
                <a:spcPct val="0"/>
              </a:spcAft>
              <a:defRPr sz="2400" b="1">
                <a:solidFill>
                  <a:srgbClr val="00545D"/>
                </a:solidFill>
                <a:latin typeface="Arial" charset="0"/>
                <a:ea typeface="ＭＳ Ｐゴシック" pitchFamily="1" charset="-128"/>
              </a:defRPr>
            </a:lvl3pPr>
            <a:lvl4pPr algn="l" rtl="0" eaLnBrk="0" fontAlgn="base" hangingPunct="0">
              <a:spcBef>
                <a:spcPct val="0"/>
              </a:spcBef>
              <a:spcAft>
                <a:spcPct val="0"/>
              </a:spcAft>
              <a:defRPr sz="2400" b="1">
                <a:solidFill>
                  <a:srgbClr val="00545D"/>
                </a:solidFill>
                <a:latin typeface="Arial" charset="0"/>
                <a:ea typeface="ＭＳ Ｐゴシック" pitchFamily="1" charset="-128"/>
              </a:defRPr>
            </a:lvl4pPr>
            <a:lvl5pPr algn="l" rtl="0" eaLnBrk="0" fontAlgn="base" hangingPunct="0">
              <a:spcBef>
                <a:spcPct val="0"/>
              </a:spcBef>
              <a:spcAft>
                <a:spcPct val="0"/>
              </a:spcAft>
              <a:defRPr sz="2400" b="1">
                <a:solidFill>
                  <a:srgbClr val="00545D"/>
                </a:solidFill>
                <a:latin typeface="Arial" charset="0"/>
                <a:ea typeface="ＭＳ Ｐゴシック" pitchFamily="1" charset="-128"/>
              </a:defRPr>
            </a:lvl5pPr>
            <a:lvl6pPr marL="457200" algn="l" rtl="0" fontAlgn="base">
              <a:spcBef>
                <a:spcPct val="0"/>
              </a:spcBef>
              <a:spcAft>
                <a:spcPct val="0"/>
              </a:spcAft>
              <a:defRPr sz="2400" b="1">
                <a:solidFill>
                  <a:srgbClr val="00545D"/>
                </a:solidFill>
                <a:latin typeface="Arial" charset="0"/>
                <a:ea typeface="ＭＳ Ｐゴシック" pitchFamily="1" charset="-128"/>
              </a:defRPr>
            </a:lvl6pPr>
            <a:lvl7pPr marL="914400" algn="l" rtl="0" fontAlgn="base">
              <a:spcBef>
                <a:spcPct val="0"/>
              </a:spcBef>
              <a:spcAft>
                <a:spcPct val="0"/>
              </a:spcAft>
              <a:defRPr sz="2400" b="1">
                <a:solidFill>
                  <a:srgbClr val="00545D"/>
                </a:solidFill>
                <a:latin typeface="Arial" charset="0"/>
                <a:ea typeface="ＭＳ Ｐゴシック" pitchFamily="1" charset="-128"/>
              </a:defRPr>
            </a:lvl7pPr>
            <a:lvl8pPr marL="1371600" algn="l" rtl="0" fontAlgn="base">
              <a:spcBef>
                <a:spcPct val="0"/>
              </a:spcBef>
              <a:spcAft>
                <a:spcPct val="0"/>
              </a:spcAft>
              <a:defRPr sz="2400" b="1">
                <a:solidFill>
                  <a:srgbClr val="00545D"/>
                </a:solidFill>
                <a:latin typeface="Arial" charset="0"/>
                <a:ea typeface="ＭＳ Ｐゴシック" pitchFamily="1" charset="-128"/>
              </a:defRPr>
            </a:lvl8pPr>
            <a:lvl9pPr marL="1828800" algn="l" rtl="0" fontAlgn="base">
              <a:spcBef>
                <a:spcPct val="0"/>
              </a:spcBef>
              <a:spcAft>
                <a:spcPct val="0"/>
              </a:spcAft>
              <a:defRPr sz="2400" b="1">
                <a:solidFill>
                  <a:srgbClr val="00545D"/>
                </a:solidFill>
                <a:latin typeface="Arial" charset="0"/>
                <a:ea typeface="ＭＳ Ｐゴシック" pitchFamily="1" charset="-128"/>
              </a:defRPr>
            </a:lvl9pPr>
          </a:lstStyle>
          <a:p>
            <a:pPr eaLnBrk="1" hangingPunct="1"/>
            <a:r>
              <a:rPr lang="en-AU" kern="0" dirty="0"/>
              <a:t>Risk Assessment recommendations - Signage</a:t>
            </a:r>
            <a:br>
              <a:rPr lang="en-AU" sz="2000" kern="0" dirty="0"/>
            </a:br>
            <a:endParaRPr lang="en-GB" altLang="zh-CN" sz="2000" kern="0" dirty="0"/>
          </a:p>
        </p:txBody>
      </p:sp>
    </p:spTree>
    <p:extLst>
      <p:ext uri="{BB962C8B-B14F-4D97-AF65-F5344CB8AC3E}">
        <p14:creationId xmlns:p14="http://schemas.microsoft.com/office/powerpoint/2010/main" val="130017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zh-CN" dirty="0"/>
              <a:t>Lead Process Areas Rules</a:t>
            </a:r>
          </a:p>
        </p:txBody>
      </p:sp>
      <p:sp>
        <p:nvSpPr>
          <p:cNvPr id="5" name="Content Placeholder 2"/>
          <p:cNvSpPr>
            <a:spLocks noGrp="1"/>
          </p:cNvSpPr>
          <p:nvPr>
            <p:ph idx="1"/>
          </p:nvPr>
        </p:nvSpPr>
        <p:spPr>
          <a:xfrm>
            <a:off x="1157009" y="988293"/>
            <a:ext cx="5142547" cy="5887085"/>
          </a:xfrm>
        </p:spPr>
        <p:txBody>
          <a:bodyPr>
            <a:noAutofit/>
          </a:bodyPr>
          <a:lstStyle/>
          <a:p>
            <a:pPr marL="182563" lvl="1" indent="0">
              <a:spcBef>
                <a:spcPts val="0"/>
              </a:spcBef>
              <a:spcAft>
                <a:spcPts val="600"/>
              </a:spcAft>
              <a:buSzPct val="110000"/>
              <a:buNone/>
              <a:defRPr/>
            </a:pPr>
            <a:r>
              <a:rPr lang="en-US" sz="1800" dirty="0">
                <a:ea typeface="Verdana" pitchFamily="34" charset="0"/>
                <a:cs typeface="Verdana" pitchFamily="34" charset="0"/>
              </a:rPr>
              <a:t>In lead process areas the following rules apply</a:t>
            </a:r>
            <a:r>
              <a:rPr lang="en-US" sz="1800" dirty="0">
                <a:solidFill>
                  <a:schemeClr val="accent1">
                    <a:lumMod val="50000"/>
                  </a:schemeClr>
                </a:solidFill>
                <a:ea typeface="Verdana" pitchFamily="34" charset="0"/>
                <a:cs typeface="Verdana" pitchFamily="34" charset="0"/>
              </a:rPr>
              <a:t>:</a:t>
            </a:r>
          </a:p>
          <a:p>
            <a:pPr marL="182563" lvl="1" indent="0">
              <a:spcBef>
                <a:spcPts val="0"/>
              </a:spcBef>
              <a:spcAft>
                <a:spcPts val="600"/>
              </a:spcAft>
              <a:buSzPct val="110000"/>
              <a:buNone/>
              <a:defRPr/>
            </a:pPr>
            <a:endParaRPr lang="en-US" sz="1000" dirty="0">
              <a:solidFill>
                <a:srgbClr val="FF0000"/>
              </a:solidFill>
              <a:ea typeface="Verdana" pitchFamily="34" charset="0"/>
              <a:cs typeface="Verdana" pitchFamily="34" charset="0"/>
            </a:endParaRPr>
          </a:p>
          <a:p>
            <a:pPr marL="630238" lvl="1" indent="-447675">
              <a:spcBef>
                <a:spcPts val="0"/>
              </a:spcBef>
              <a:spcAft>
                <a:spcPts val="600"/>
              </a:spcAft>
              <a:buSzPct val="110000"/>
              <a:buFont typeface="Arial" panose="020B0604020202020204" pitchFamily="34" charset="0"/>
              <a:buChar char="•"/>
              <a:defRPr/>
            </a:pPr>
            <a:r>
              <a:rPr lang="en-US" sz="1800" dirty="0">
                <a:solidFill>
                  <a:srgbClr val="FF0000"/>
                </a:solidFill>
                <a:ea typeface="Verdana" pitchFamily="34" charset="0"/>
                <a:cs typeface="Verdana" pitchFamily="34" charset="0"/>
              </a:rPr>
              <a:t>No food or drink </a:t>
            </a:r>
            <a:r>
              <a:rPr lang="en-US" sz="1800" dirty="0">
                <a:ea typeface="Verdana" pitchFamily="34" charset="0"/>
                <a:cs typeface="Verdana" pitchFamily="34" charset="0"/>
              </a:rPr>
              <a:t>can be taken into or be consumed in lead process areas, this includes chewing gum and lollies</a:t>
            </a:r>
          </a:p>
          <a:p>
            <a:pPr marL="182563" lvl="1" indent="0">
              <a:spcBef>
                <a:spcPts val="0"/>
              </a:spcBef>
              <a:spcAft>
                <a:spcPts val="600"/>
              </a:spcAft>
              <a:buSzPct val="110000"/>
              <a:buNone/>
              <a:defRPr/>
            </a:pPr>
            <a:endParaRPr lang="en-AU" sz="1050" dirty="0">
              <a:ea typeface="Verdana" pitchFamily="34" charset="0"/>
              <a:cs typeface="Verdana" pitchFamily="34" charset="0"/>
            </a:endParaRPr>
          </a:p>
          <a:p>
            <a:pPr marL="630238" lvl="1" indent="-447675">
              <a:spcBef>
                <a:spcPts val="0"/>
              </a:spcBef>
              <a:spcAft>
                <a:spcPts val="600"/>
              </a:spcAft>
              <a:buSzPct val="110000"/>
              <a:buFont typeface="Arial" panose="020B0604020202020204" pitchFamily="34" charset="0"/>
              <a:buChar char="•"/>
              <a:defRPr/>
            </a:pPr>
            <a:r>
              <a:rPr lang="en-AU" sz="1800" dirty="0">
                <a:solidFill>
                  <a:srgbClr val="FF0000"/>
                </a:solidFill>
                <a:ea typeface="Verdana" pitchFamily="34" charset="0"/>
                <a:cs typeface="Verdana" pitchFamily="34" charset="0"/>
              </a:rPr>
              <a:t>No smoking including e-cigarettes and vapes</a:t>
            </a:r>
          </a:p>
          <a:p>
            <a:pPr marL="182563" lvl="1" indent="0">
              <a:spcBef>
                <a:spcPts val="0"/>
              </a:spcBef>
              <a:spcAft>
                <a:spcPts val="600"/>
              </a:spcAft>
              <a:buSzPct val="110000"/>
              <a:buNone/>
              <a:defRPr/>
            </a:pPr>
            <a:r>
              <a:rPr lang="en-AU" sz="1800" dirty="0">
                <a:solidFill>
                  <a:srgbClr val="FF0000"/>
                </a:solidFill>
                <a:ea typeface="Verdana" pitchFamily="34" charset="0"/>
                <a:cs typeface="Verdana" pitchFamily="34" charset="0"/>
              </a:rPr>
              <a:t> </a:t>
            </a:r>
          </a:p>
          <a:p>
            <a:pPr marL="630238" lvl="1" indent="-447675">
              <a:spcBef>
                <a:spcPts val="0"/>
              </a:spcBef>
              <a:spcAft>
                <a:spcPts val="600"/>
              </a:spcAft>
              <a:buSzPct val="110000"/>
              <a:buFont typeface="Arial" panose="020B0604020202020204" pitchFamily="34" charset="0"/>
              <a:buChar char="•"/>
              <a:defRPr/>
            </a:pPr>
            <a:r>
              <a:rPr lang="en-AU" sz="1800" dirty="0">
                <a:solidFill>
                  <a:srgbClr val="FF0000"/>
                </a:solidFill>
                <a:ea typeface="Verdana" pitchFamily="34" charset="0"/>
                <a:cs typeface="Verdana" pitchFamily="34" charset="0"/>
              </a:rPr>
              <a:t>No materials used for smoking </a:t>
            </a:r>
            <a:r>
              <a:rPr lang="en-AU" sz="1800" dirty="0">
                <a:ea typeface="Verdana" pitchFamily="34" charset="0"/>
                <a:cs typeface="Verdana" pitchFamily="34" charset="0"/>
              </a:rPr>
              <a:t>can be taken into the lead process area</a:t>
            </a:r>
          </a:p>
          <a:p>
            <a:pPr marL="182563" lvl="1" indent="0">
              <a:spcBef>
                <a:spcPts val="0"/>
              </a:spcBef>
              <a:spcAft>
                <a:spcPts val="600"/>
              </a:spcAft>
              <a:buSzPct val="110000"/>
              <a:buNone/>
              <a:defRPr/>
            </a:pPr>
            <a:endParaRPr lang="en-AU" sz="1100" dirty="0">
              <a:ea typeface="Verdana" pitchFamily="34" charset="0"/>
              <a:cs typeface="Verdana" pitchFamily="34" charset="0"/>
            </a:endParaRPr>
          </a:p>
          <a:p>
            <a:pPr marL="630238" lvl="1" indent="-447675">
              <a:spcBef>
                <a:spcPts val="0"/>
              </a:spcBef>
              <a:spcAft>
                <a:spcPts val="600"/>
              </a:spcAft>
              <a:buSzPct val="110000"/>
              <a:buFont typeface="Arial" panose="020B0604020202020204" pitchFamily="34" charset="0"/>
              <a:buChar char="•"/>
              <a:defRPr/>
            </a:pPr>
            <a:r>
              <a:rPr lang="en-US" sz="1800" dirty="0">
                <a:solidFill>
                  <a:srgbClr val="FF0000"/>
                </a:solidFill>
                <a:ea typeface="Verdana" pitchFamily="34" charset="0"/>
                <a:cs typeface="Verdana" pitchFamily="34" charset="0"/>
              </a:rPr>
              <a:t>No medication </a:t>
            </a:r>
            <a:r>
              <a:rPr lang="en-US" sz="1800" dirty="0">
                <a:ea typeface="Verdana" pitchFamily="34" charset="0"/>
                <a:cs typeface="Verdana" pitchFamily="34" charset="0"/>
              </a:rPr>
              <a:t>can be taken or stored in a lead process area.</a:t>
            </a:r>
          </a:p>
          <a:p>
            <a:pPr marL="182563" lvl="1" indent="0">
              <a:spcBef>
                <a:spcPts val="0"/>
              </a:spcBef>
              <a:spcAft>
                <a:spcPts val="600"/>
              </a:spcAft>
              <a:buSzPct val="110000"/>
              <a:buNone/>
              <a:defRPr/>
            </a:pPr>
            <a:endParaRPr lang="en-US" sz="1100" dirty="0">
              <a:ea typeface="Verdana" pitchFamily="34" charset="0"/>
              <a:cs typeface="Verdana" pitchFamily="34" charset="0"/>
            </a:endParaRPr>
          </a:p>
          <a:p>
            <a:pPr marL="630238" lvl="1" indent="-447675">
              <a:spcBef>
                <a:spcPts val="0"/>
              </a:spcBef>
              <a:spcAft>
                <a:spcPts val="600"/>
              </a:spcAft>
              <a:buSzPct val="110000"/>
              <a:buFont typeface="Arial" panose="020B0604020202020204" pitchFamily="34" charset="0"/>
              <a:buChar char="•"/>
              <a:defRPr/>
            </a:pPr>
            <a:r>
              <a:rPr lang="en-AU" sz="1800" dirty="0"/>
              <a:t>Ensure your </a:t>
            </a:r>
            <a:r>
              <a:rPr lang="en-AU" sz="1800" dirty="0">
                <a:solidFill>
                  <a:schemeClr val="accent1">
                    <a:lumMod val="50000"/>
                  </a:schemeClr>
                </a:solidFill>
              </a:rPr>
              <a:t>mobile phone </a:t>
            </a:r>
            <a:r>
              <a:rPr lang="en-AU" sz="1800" dirty="0"/>
              <a:t>is not exposed to lead e.g kept in your pocket under your lab coat, not left on benches in a lead process area.</a:t>
            </a:r>
            <a:endParaRPr lang="en-US" sz="1800" b="1" dirty="0"/>
          </a:p>
        </p:txBody>
      </p:sp>
      <p:pic>
        <p:nvPicPr>
          <p:cNvPr id="2" name="Picture 1"/>
          <p:cNvPicPr>
            <a:picLocks noChangeAspect="1"/>
          </p:cNvPicPr>
          <p:nvPr/>
        </p:nvPicPr>
        <p:blipFill>
          <a:blip r:embed="rId3"/>
          <a:stretch>
            <a:fillRect/>
          </a:stretch>
        </p:blipFill>
        <p:spPr>
          <a:xfrm>
            <a:off x="7076840" y="988293"/>
            <a:ext cx="1660760" cy="1537957"/>
          </a:xfrm>
          <a:prstGeom prst="rect">
            <a:avLst/>
          </a:prstGeom>
        </p:spPr>
      </p:pic>
      <p:pic>
        <p:nvPicPr>
          <p:cNvPr id="6" name="Picture 5"/>
          <p:cNvPicPr>
            <a:picLocks noChangeAspect="1"/>
          </p:cNvPicPr>
          <p:nvPr/>
        </p:nvPicPr>
        <p:blipFill>
          <a:blip r:embed="rId4"/>
          <a:stretch>
            <a:fillRect/>
          </a:stretch>
        </p:blipFill>
        <p:spPr>
          <a:xfrm>
            <a:off x="8875778" y="2563927"/>
            <a:ext cx="1749244" cy="1725764"/>
          </a:xfrm>
          <a:prstGeom prst="rect">
            <a:avLst/>
          </a:prstGeom>
        </p:spPr>
      </p:pic>
      <p:pic>
        <p:nvPicPr>
          <p:cNvPr id="8" name="Picture 7"/>
          <p:cNvPicPr>
            <a:picLocks noChangeAspect="1"/>
          </p:cNvPicPr>
          <p:nvPr/>
        </p:nvPicPr>
        <p:blipFill>
          <a:blip r:embed="rId5"/>
          <a:stretch>
            <a:fillRect/>
          </a:stretch>
        </p:blipFill>
        <p:spPr>
          <a:xfrm>
            <a:off x="7052569" y="2604892"/>
            <a:ext cx="1770659" cy="1643834"/>
          </a:xfrm>
          <a:prstGeom prst="rect">
            <a:avLst/>
          </a:prstGeom>
        </p:spPr>
      </p:pic>
      <p:pic>
        <p:nvPicPr>
          <p:cNvPr id="9" name="Picture 8"/>
          <p:cNvPicPr>
            <a:picLocks noChangeAspect="1"/>
          </p:cNvPicPr>
          <p:nvPr/>
        </p:nvPicPr>
        <p:blipFill>
          <a:blip r:embed="rId6"/>
          <a:stretch>
            <a:fillRect/>
          </a:stretch>
        </p:blipFill>
        <p:spPr>
          <a:xfrm>
            <a:off x="8832802" y="879475"/>
            <a:ext cx="1835199" cy="1722130"/>
          </a:xfrm>
          <a:prstGeom prst="rect">
            <a:avLst/>
          </a:prstGeom>
        </p:spPr>
      </p:pic>
      <p:sp>
        <p:nvSpPr>
          <p:cNvPr id="10" name="TextBox 9"/>
          <p:cNvSpPr txBox="1"/>
          <p:nvPr/>
        </p:nvSpPr>
        <p:spPr>
          <a:xfrm>
            <a:off x="7769036" y="4327022"/>
            <a:ext cx="2392997" cy="1754326"/>
          </a:xfrm>
          <a:prstGeom prst="rect">
            <a:avLst/>
          </a:prstGeom>
          <a:noFill/>
        </p:spPr>
        <p:txBody>
          <a:bodyPr wrap="square" rtlCol="0">
            <a:spAutoFit/>
          </a:bodyPr>
          <a:lstStyle/>
          <a:p>
            <a:pPr marL="133350">
              <a:spcBef>
                <a:spcPts val="0"/>
              </a:spcBef>
              <a:spcAft>
                <a:spcPts val="600"/>
              </a:spcAft>
              <a:buSzPct val="110000"/>
              <a:defRPr/>
            </a:pPr>
            <a:r>
              <a:rPr lang="en-US" sz="1800" b="0" dirty="0">
                <a:solidFill>
                  <a:srgbClr val="00545D"/>
                </a:solidFill>
                <a:latin typeface="+mn-lt"/>
                <a:ea typeface="Verdana" pitchFamily="34" charset="0"/>
                <a:cs typeface="Verdana" pitchFamily="34" charset="0"/>
              </a:rPr>
              <a:t>Protect others by ensuring Laboratory visitors including other workers are aware of the lead process area rules</a:t>
            </a:r>
            <a:endParaRPr lang="en-AU" sz="1800" b="0" dirty="0">
              <a:solidFill>
                <a:srgbClr val="00545D"/>
              </a:solidFill>
              <a:latin typeface="+mn-lt"/>
              <a:ea typeface="Verdana" pitchFamily="34" charset="0"/>
              <a:cs typeface="Verdana" pitchFamily="34" charset="0"/>
            </a:endParaRPr>
          </a:p>
        </p:txBody>
      </p:sp>
    </p:spTree>
    <p:extLst>
      <p:ext uri="{BB962C8B-B14F-4D97-AF65-F5344CB8AC3E}">
        <p14:creationId xmlns:p14="http://schemas.microsoft.com/office/powerpoint/2010/main" val="244490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zh-CN" dirty="0"/>
              <a:t>What we need to take away from this session</a:t>
            </a:r>
          </a:p>
        </p:txBody>
      </p:sp>
      <p:sp>
        <p:nvSpPr>
          <p:cNvPr id="8" name="Content Placeholder 2"/>
          <p:cNvSpPr>
            <a:spLocks noGrp="1"/>
          </p:cNvSpPr>
          <p:nvPr>
            <p:ph idx="1"/>
          </p:nvPr>
        </p:nvSpPr>
        <p:spPr>
          <a:xfrm>
            <a:off x="1058400" y="1207796"/>
            <a:ext cx="8448313" cy="5211292"/>
          </a:xfrm>
        </p:spPr>
        <p:txBody>
          <a:bodyPr>
            <a:noAutofit/>
          </a:bodyPr>
          <a:lstStyle/>
          <a:p>
            <a:pPr lvl="0" algn="just" fontAlgn="base" hangingPunct="0"/>
            <a:r>
              <a:rPr lang="en-AU" sz="2000" dirty="0"/>
              <a:t>Lead can cause adverse effects on your health</a:t>
            </a:r>
            <a:endParaRPr lang="en-AU" sz="1800" dirty="0"/>
          </a:p>
          <a:p>
            <a:pPr lvl="0" algn="just" fontAlgn="base" hangingPunct="0"/>
            <a:endParaRPr lang="en-AU" sz="1800" dirty="0"/>
          </a:p>
          <a:p>
            <a:pPr algn="just"/>
            <a:r>
              <a:rPr lang="en-AU" sz="2000" dirty="0"/>
              <a:t>We must continue looking at ways to eliminate lead from our analysis</a:t>
            </a:r>
          </a:p>
          <a:p>
            <a:pPr marL="0" lvl="0" indent="0" algn="just" fontAlgn="base" hangingPunct="0">
              <a:buNone/>
            </a:pPr>
            <a:endParaRPr lang="en-AU" sz="2000" dirty="0"/>
          </a:p>
        </p:txBody>
      </p:sp>
      <p:pic>
        <p:nvPicPr>
          <p:cNvPr id="2" name="Picture 1"/>
          <p:cNvPicPr>
            <a:picLocks noChangeAspect="1"/>
          </p:cNvPicPr>
          <p:nvPr/>
        </p:nvPicPr>
        <p:blipFill>
          <a:blip r:embed="rId3"/>
          <a:stretch>
            <a:fillRect/>
          </a:stretch>
        </p:blipFill>
        <p:spPr>
          <a:xfrm>
            <a:off x="3237916" y="2637472"/>
            <a:ext cx="3845445" cy="3553016"/>
          </a:xfrm>
          <a:prstGeom prst="rect">
            <a:avLst/>
          </a:prstGeom>
        </p:spPr>
      </p:pic>
    </p:spTree>
    <p:extLst>
      <p:ext uri="{BB962C8B-B14F-4D97-AF65-F5344CB8AC3E}">
        <p14:creationId xmlns:p14="http://schemas.microsoft.com/office/powerpoint/2010/main" val="241123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58400" y="292101"/>
            <a:ext cx="10466917" cy="587375"/>
          </a:xfrm>
        </p:spPr>
        <p:txBody>
          <a:bodyPr/>
          <a:lstStyle/>
          <a:p>
            <a:pPr eaLnBrk="1" hangingPunct="1"/>
            <a:r>
              <a:rPr lang="en-GB" altLang="zh-CN" dirty="0"/>
              <a:t>Introduction</a:t>
            </a:r>
          </a:p>
        </p:txBody>
      </p:sp>
      <p:sp>
        <p:nvSpPr>
          <p:cNvPr id="4099" name="Rectangle 3"/>
          <p:cNvSpPr>
            <a:spLocks noGrp="1" noChangeArrowheads="1"/>
          </p:cNvSpPr>
          <p:nvPr>
            <p:ph type="body" idx="1"/>
          </p:nvPr>
        </p:nvSpPr>
        <p:spPr>
          <a:xfrm>
            <a:off x="1058400" y="1030289"/>
            <a:ext cx="10473267" cy="4841875"/>
          </a:xfrm>
        </p:spPr>
        <p:txBody>
          <a:bodyPr/>
          <a:lstStyle/>
          <a:p>
            <a:pPr eaLnBrk="1" hangingPunct="1"/>
            <a:r>
              <a:rPr lang="en-GB" altLang="zh-CN" sz="2200" dirty="0"/>
              <a:t>Where do we use lead - </a:t>
            </a:r>
            <a:r>
              <a:rPr lang="en-GB" altLang="zh-CN" dirty="0"/>
              <a:t>In the analysis for cane payment and factory quality</a:t>
            </a:r>
            <a:endParaRPr lang="en-GB" altLang="zh-CN" sz="2200" dirty="0"/>
          </a:p>
          <a:p>
            <a:pPr lvl="1" eaLnBrk="1" hangingPunct="1"/>
            <a:r>
              <a:rPr lang="en-US" sz="1800" dirty="0">
                <a:ea typeface="Verdana" pitchFamily="34" charset="0"/>
                <a:cs typeface="Verdana" pitchFamily="34" charset="0"/>
              </a:rPr>
              <a:t>Cane Payment purposes as set down in the Cane Analysis Program</a:t>
            </a:r>
          </a:p>
          <a:p>
            <a:pPr lvl="1" eaLnBrk="1" hangingPunct="1"/>
            <a:r>
              <a:rPr lang="en-US" sz="1800" dirty="0">
                <a:ea typeface="Verdana" pitchFamily="34" charset="0"/>
                <a:cs typeface="Verdana" pitchFamily="34" charset="0"/>
              </a:rPr>
              <a:t>Other analytical processes where lead is used:</a:t>
            </a:r>
          </a:p>
          <a:p>
            <a:pPr marL="1392238" lvl="3" indent="-534988" algn="just">
              <a:buSzPct val="100000"/>
              <a:buFont typeface="Arial" panose="020B0604020202020204" pitchFamily="34" charset="0"/>
              <a:buChar char="•"/>
              <a:defRPr/>
            </a:pPr>
            <a:r>
              <a:rPr lang="en-US" sz="1800" dirty="0">
                <a:ea typeface="Verdana" pitchFamily="34" charset="0"/>
                <a:cs typeface="Verdana" pitchFamily="34" charset="0"/>
              </a:rPr>
              <a:t>mud pols</a:t>
            </a:r>
          </a:p>
          <a:p>
            <a:pPr marL="1392238" lvl="3" indent="-534988" algn="just">
              <a:buSzPct val="100000"/>
              <a:buFont typeface="Arial" panose="020B0604020202020204" pitchFamily="34" charset="0"/>
              <a:buChar char="•"/>
              <a:defRPr/>
            </a:pPr>
            <a:r>
              <a:rPr lang="en-US" sz="1800" dirty="0">
                <a:ea typeface="Verdana" pitchFamily="34" charset="0"/>
                <a:cs typeface="Verdana" pitchFamily="34" charset="0"/>
              </a:rPr>
              <a:t>crushing juices</a:t>
            </a:r>
          </a:p>
          <a:p>
            <a:pPr marL="1392238" lvl="3" indent="-534988" algn="just">
              <a:buSzPct val="100000"/>
              <a:buFont typeface="Arial" panose="020B0604020202020204" pitchFamily="34" charset="0"/>
              <a:buChar char="•"/>
              <a:defRPr/>
            </a:pPr>
            <a:r>
              <a:rPr lang="en-US" sz="1800" dirty="0">
                <a:ea typeface="Verdana" pitchFamily="34" charset="0"/>
                <a:cs typeface="Verdana" pitchFamily="34" charset="0"/>
              </a:rPr>
              <a:t>bagasse analysis</a:t>
            </a:r>
          </a:p>
          <a:p>
            <a:pPr marL="1392238" lvl="3" indent="-534988" algn="just">
              <a:buSzPct val="100000"/>
              <a:buFont typeface="Arial" panose="020B0604020202020204" pitchFamily="34" charset="0"/>
              <a:buChar char="•"/>
              <a:defRPr/>
            </a:pPr>
            <a:r>
              <a:rPr lang="en-US" sz="1800" dirty="0">
                <a:ea typeface="Verdana" pitchFamily="34" charset="0"/>
                <a:cs typeface="Verdana" pitchFamily="34" charset="0"/>
              </a:rPr>
              <a:t>sugar pols </a:t>
            </a:r>
          </a:p>
          <a:p>
            <a:pPr marL="1392238" lvl="3" indent="-534988" algn="just">
              <a:buSzPct val="100000"/>
              <a:buFont typeface="Arial" panose="020B0604020202020204" pitchFamily="34" charset="0"/>
              <a:buChar char="•"/>
              <a:defRPr/>
            </a:pPr>
            <a:r>
              <a:rPr lang="en-US" sz="1800" dirty="0">
                <a:ea typeface="Verdana" pitchFamily="34" charset="0"/>
                <a:cs typeface="Verdana" pitchFamily="34" charset="0"/>
              </a:rPr>
              <a:t>other factory control analysis</a:t>
            </a:r>
          </a:p>
          <a:p>
            <a:pPr eaLnBrk="1" hangingPunct="1"/>
            <a:endParaRPr lang="en-GB" altLang="zh-CN" sz="2200" dirty="0"/>
          </a:p>
          <a:p>
            <a:pPr lvl="1" eaLnBrk="1" hangingPunct="1"/>
            <a:endParaRPr lang="en-GB" altLang="zh-CN" dirty="0"/>
          </a:p>
        </p:txBody>
      </p:sp>
      <p:pic>
        <p:nvPicPr>
          <p:cNvPr id="1026" name="E094F4EC-5B6D-47C1-A448-E5A7ADC011CE" descr="IMG_75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938" y="2461211"/>
            <a:ext cx="3968496" cy="254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69633" y="3941866"/>
            <a:ext cx="2550224" cy="2733254"/>
          </a:xfrm>
          <a:prstGeom prst="rect">
            <a:avLst/>
          </a:prstGeom>
        </p:spPr>
      </p:pic>
      <p:pic>
        <p:nvPicPr>
          <p:cNvPr id="7" name="Picture 6"/>
          <p:cNvPicPr>
            <a:picLocks noChangeAspect="1"/>
          </p:cNvPicPr>
          <p:nvPr/>
        </p:nvPicPr>
        <p:blipFill>
          <a:blip r:embed="rId5"/>
          <a:stretch>
            <a:fillRect/>
          </a:stretch>
        </p:blipFill>
        <p:spPr>
          <a:xfrm>
            <a:off x="3813525" y="3935929"/>
            <a:ext cx="3281743" cy="2745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zh-CN" dirty="0"/>
              <a:t>How Does Lead Get Into The Body</a:t>
            </a:r>
          </a:p>
        </p:txBody>
      </p:sp>
      <p:sp>
        <p:nvSpPr>
          <p:cNvPr id="5" name="Content Placeholder 2"/>
          <p:cNvSpPr txBox="1">
            <a:spLocks noGrp="1"/>
          </p:cNvSpPr>
          <p:nvPr>
            <p:ph idx="1"/>
          </p:nvPr>
        </p:nvSpPr>
        <p:spPr>
          <a:xfrm>
            <a:off x="1058400" y="1058002"/>
            <a:ext cx="9429768" cy="5233070"/>
          </a:xfrm>
          <a:prstGeom prst="rect">
            <a:avLst/>
          </a:prstGeom>
        </p:spPr>
        <p:txBody>
          <a:bodyPr vert="horz" wrap="square" lIns="91440" tIns="45720" rIns="91440" bIns="45720" numCol="1" rtlCol="0" anchor="t" anchorCtr="0" compatLnSpc="1">
            <a:prstTxWarp prst="textNoShape">
              <a:avLst/>
            </a:prstTxWarp>
            <a:noAutofit/>
          </a:bodyPr>
          <a:lstStyle/>
          <a:p>
            <a:pPr marL="534988" lvl="1" indent="-534988" algn="just">
              <a:buSzPct val="100000"/>
              <a:buFont typeface="Arial" pitchFamily="34" charset="0"/>
              <a:buChar char="•"/>
              <a:defRPr/>
            </a:pPr>
            <a:r>
              <a:rPr lang="en-US" dirty="0">
                <a:ea typeface="Verdana" pitchFamily="34" charset="0"/>
                <a:cs typeface="Verdana" pitchFamily="34" charset="0"/>
              </a:rPr>
              <a:t>It can be </a:t>
            </a:r>
            <a:r>
              <a:rPr lang="en-US" u="sng" dirty="0">
                <a:solidFill>
                  <a:schemeClr val="accent1">
                    <a:lumMod val="50000"/>
                  </a:schemeClr>
                </a:solidFill>
                <a:ea typeface="Verdana" pitchFamily="34" charset="0"/>
                <a:cs typeface="Verdana" pitchFamily="34" charset="0"/>
              </a:rPr>
              <a:t>inhaled</a:t>
            </a:r>
            <a:r>
              <a:rPr lang="en-US" dirty="0">
                <a:ea typeface="Verdana" pitchFamily="34" charset="0"/>
                <a:cs typeface="Verdana" pitchFamily="34" charset="0"/>
              </a:rPr>
              <a:t> through dust, fumes or mist</a:t>
            </a:r>
          </a:p>
          <a:p>
            <a:pPr marL="0" lvl="1" indent="0" algn="just">
              <a:buSzPct val="100000"/>
              <a:buNone/>
              <a:defRPr/>
            </a:pPr>
            <a:endParaRPr lang="en-US" dirty="0">
              <a:ea typeface="Verdana" pitchFamily="34" charset="0"/>
              <a:cs typeface="Verdana" pitchFamily="34" charset="0"/>
            </a:endParaRPr>
          </a:p>
          <a:p>
            <a:pPr marL="534988" lvl="1" indent="-534988" algn="just">
              <a:buSzPct val="100000"/>
              <a:buFont typeface="Arial" pitchFamily="34" charset="0"/>
              <a:buChar char="•"/>
              <a:defRPr/>
            </a:pPr>
            <a:r>
              <a:rPr lang="en-US" dirty="0">
                <a:ea typeface="Verdana" pitchFamily="34" charset="0"/>
                <a:cs typeface="Verdana" pitchFamily="34" charset="0"/>
              </a:rPr>
              <a:t>It can be swallowed</a:t>
            </a:r>
            <a:r>
              <a:rPr lang="en-US" dirty="0">
                <a:solidFill>
                  <a:schemeClr val="accent1">
                    <a:lumMod val="50000"/>
                  </a:schemeClr>
                </a:solidFill>
                <a:ea typeface="Verdana" pitchFamily="34" charset="0"/>
                <a:cs typeface="Verdana" pitchFamily="34" charset="0"/>
              </a:rPr>
              <a:t> </a:t>
            </a:r>
            <a:r>
              <a:rPr lang="en-AU" dirty="0"/>
              <a:t>(</a:t>
            </a:r>
            <a:r>
              <a:rPr lang="en-AU" u="sng" dirty="0">
                <a:solidFill>
                  <a:schemeClr val="accent1">
                    <a:lumMod val="50000"/>
                  </a:schemeClr>
                </a:solidFill>
              </a:rPr>
              <a:t>ingested</a:t>
            </a:r>
            <a:r>
              <a:rPr lang="en-AU" dirty="0"/>
              <a:t>)</a:t>
            </a:r>
            <a:r>
              <a:rPr lang="en-US" dirty="0">
                <a:ea typeface="Verdana" pitchFamily="34" charset="0"/>
                <a:cs typeface="Verdana" pitchFamily="34" charset="0"/>
              </a:rPr>
              <a:t> e.g. when a person’s hands come in to contact with lead e.g. eating, chewing gum, biting nails, smoking and carrying smoking materials</a:t>
            </a:r>
          </a:p>
          <a:p>
            <a:pPr marL="0" lvl="1" indent="0" algn="just">
              <a:buSzPct val="100000"/>
              <a:buNone/>
              <a:defRPr/>
            </a:pPr>
            <a:endParaRPr lang="en-US" dirty="0">
              <a:ea typeface="Verdana" pitchFamily="34" charset="0"/>
              <a:cs typeface="Verdana" pitchFamily="34" charset="0"/>
            </a:endParaRPr>
          </a:p>
          <a:p>
            <a:pPr marL="534988" lvl="1" indent="-534988" algn="just">
              <a:buSzPct val="100000"/>
              <a:buFont typeface="Arial" pitchFamily="34" charset="0"/>
              <a:buChar char="•"/>
              <a:defRPr/>
            </a:pPr>
            <a:r>
              <a:rPr lang="en-US" dirty="0">
                <a:latin typeface="+mj-lt"/>
                <a:ea typeface="Verdana" pitchFamily="34" charset="0"/>
                <a:cs typeface="Verdana" pitchFamily="34" charset="0"/>
              </a:rPr>
              <a:t>Lead is not easily </a:t>
            </a:r>
            <a:r>
              <a:rPr lang="en-US" u="sng" dirty="0">
                <a:solidFill>
                  <a:schemeClr val="accent1">
                    <a:lumMod val="50000"/>
                  </a:schemeClr>
                </a:solidFill>
                <a:latin typeface="+mj-lt"/>
                <a:ea typeface="Verdana" pitchFamily="34" charset="0"/>
                <a:cs typeface="Verdana" pitchFamily="34" charset="0"/>
              </a:rPr>
              <a:t>absorbed</a:t>
            </a:r>
            <a:r>
              <a:rPr lang="en-US" dirty="0">
                <a:solidFill>
                  <a:schemeClr val="accent1">
                    <a:lumMod val="50000"/>
                  </a:schemeClr>
                </a:solidFill>
                <a:latin typeface="+mj-lt"/>
                <a:ea typeface="Verdana" pitchFamily="34" charset="0"/>
                <a:cs typeface="Verdana" pitchFamily="34" charset="0"/>
              </a:rPr>
              <a:t> </a:t>
            </a:r>
            <a:r>
              <a:rPr lang="en-US" dirty="0">
                <a:latin typeface="+mj-lt"/>
                <a:ea typeface="Verdana" pitchFamily="34" charset="0"/>
                <a:cs typeface="Verdana" pitchFamily="34" charset="0"/>
              </a:rPr>
              <a:t>through the skin, unless you have cuts on your hands</a:t>
            </a:r>
          </a:p>
          <a:p>
            <a:pPr marL="0" lvl="1" indent="0" algn="just">
              <a:buSzPct val="100000"/>
              <a:buNone/>
              <a:defRPr/>
            </a:pPr>
            <a:endParaRPr lang="en-US" dirty="0">
              <a:latin typeface="+mj-lt"/>
              <a:ea typeface="Verdana" pitchFamily="34" charset="0"/>
              <a:cs typeface="Verdana" pitchFamily="34" charset="0"/>
            </a:endParaRPr>
          </a:p>
          <a:p>
            <a:pPr marL="534988" lvl="1" indent="-534988" algn="just">
              <a:buSzPct val="100000"/>
              <a:buFont typeface="Arial" pitchFamily="34" charset="0"/>
              <a:buChar char="•"/>
              <a:defRPr/>
            </a:pPr>
            <a:r>
              <a:rPr lang="en-US" dirty="0">
                <a:latin typeface="+mj-lt"/>
                <a:ea typeface="Verdana" pitchFamily="34" charset="0"/>
                <a:cs typeface="Verdana" pitchFamily="34" charset="0"/>
              </a:rPr>
              <a:t>Any lead absorbed will circulate in the blood where it is both slowly excreted in the urine and stored in the bones.  The body can get rid of lead naturally over time, however the levels of lead may increase, if it enters the body faster than it can get rid of it.</a:t>
            </a:r>
          </a:p>
        </p:txBody>
      </p:sp>
    </p:spTree>
    <p:extLst>
      <p:ext uri="{BB962C8B-B14F-4D97-AF65-F5344CB8AC3E}">
        <p14:creationId xmlns:p14="http://schemas.microsoft.com/office/powerpoint/2010/main" val="162757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bit of history</a:t>
            </a:r>
          </a:p>
        </p:txBody>
      </p:sp>
      <p:sp>
        <p:nvSpPr>
          <p:cNvPr id="3" name="Content Placeholder 2"/>
          <p:cNvSpPr>
            <a:spLocks noGrp="1"/>
          </p:cNvSpPr>
          <p:nvPr>
            <p:ph idx="1"/>
          </p:nvPr>
        </p:nvSpPr>
        <p:spPr>
          <a:xfrm>
            <a:off x="1180214" y="879477"/>
            <a:ext cx="8208335" cy="3253612"/>
          </a:xfrm>
        </p:spPr>
        <p:txBody>
          <a:bodyPr/>
          <a:lstStyle/>
          <a:p>
            <a:pPr algn="just"/>
            <a:r>
              <a:rPr lang="en-US" sz="1800" dirty="0"/>
              <a:t>There have been studies completed on the use of other analytical processes that do use lead.  Work completed by:</a:t>
            </a:r>
          </a:p>
          <a:p>
            <a:pPr lvl="1" algn="just"/>
            <a:r>
              <a:rPr lang="en-AU" sz="1200" dirty="0"/>
              <a:t>Player MR, Rowe GS, Urquhart RM, McCunnie KA and McCarthy D (2000) Polarisation of raw sugar without basic lead acetate: international collaborative test. In: </a:t>
            </a:r>
            <a:r>
              <a:rPr lang="en-AU" sz="1200" i="1" dirty="0"/>
              <a:t>Proceedings of the Conference of the Australian Society of Sugar Cane Technologists</a:t>
            </a:r>
            <a:r>
              <a:rPr lang="en-AU" sz="1200" dirty="0"/>
              <a:t>, 385-392.</a:t>
            </a:r>
            <a:r>
              <a:rPr lang="en-AU" dirty="0"/>
              <a:t> </a:t>
            </a:r>
          </a:p>
          <a:p>
            <a:pPr lvl="1" algn="just"/>
            <a:r>
              <a:rPr lang="en-AU" sz="1200" dirty="0"/>
              <a:t>Thai CC (2013). Studies on the clarification of juice from whole sugar cane crop. </a:t>
            </a:r>
            <a:r>
              <a:rPr lang="en-AU" sz="1200" i="1" dirty="0"/>
              <a:t>(Doctoral dissertation) Queensland University of Technology Brisbane, Australia 1: 7-26. </a:t>
            </a:r>
            <a:r>
              <a:rPr lang="en-US" sz="1200" dirty="0"/>
              <a:t>Biological monitoring completed in the 1987</a:t>
            </a:r>
          </a:p>
          <a:p>
            <a:pPr algn="just"/>
            <a:r>
              <a:rPr lang="en-US" sz="1800" dirty="0"/>
              <a:t>Biological monitoring conducted at CSR mills in 1987</a:t>
            </a:r>
          </a:p>
          <a:p>
            <a:pPr algn="just"/>
            <a:r>
              <a:rPr lang="en-US" sz="1800" dirty="0"/>
              <a:t>NAT Standard for the Control on Inorganic Lead NOHSC:1012 (1994)</a:t>
            </a:r>
          </a:p>
          <a:p>
            <a:pPr algn="just"/>
            <a:r>
              <a:rPr lang="en-US" sz="1800" dirty="0"/>
              <a:t>WH&amp;S (Lead) Compliance Standard commenced 1</a:t>
            </a:r>
            <a:r>
              <a:rPr lang="en-US" sz="1800" baseline="30000" dirty="0"/>
              <a:t>st</a:t>
            </a:r>
            <a:r>
              <a:rPr lang="en-US" sz="1800" dirty="0"/>
              <a:t> April 1996</a:t>
            </a:r>
          </a:p>
          <a:p>
            <a:pPr algn="just"/>
            <a:r>
              <a:rPr lang="en-US" sz="1800" dirty="0"/>
              <a:t>The results of a lead monitoring program conducted by WHSQ during the 1996 crushing season determined that the use of lead in mill laboratories did not constitute a lead risk job (Australian Sugar Milling Council, 1997).</a:t>
            </a:r>
          </a:p>
          <a:p>
            <a:pPr algn="just"/>
            <a:r>
              <a:rPr lang="en-US" sz="1800" dirty="0"/>
              <a:t>The changes in legislation 1</a:t>
            </a:r>
            <a:r>
              <a:rPr lang="en-US" sz="1800" baseline="30000" dirty="0"/>
              <a:t>st</a:t>
            </a:r>
            <a:r>
              <a:rPr lang="en-US" sz="1800" dirty="0"/>
              <a:t> July 2023</a:t>
            </a:r>
          </a:p>
          <a:p>
            <a:pPr lvl="1" algn="just"/>
            <a:r>
              <a:rPr lang="en-US" sz="1800" dirty="0"/>
              <a:t>Removal of specific wording for pregnant and breast feeding females and males of reproductive capacity</a:t>
            </a:r>
          </a:p>
          <a:p>
            <a:pPr lvl="1" algn="just"/>
            <a:r>
              <a:rPr lang="en-US" sz="1800" dirty="0"/>
              <a:t>The reduction of reportable levels and the reduction of removal levels</a:t>
            </a:r>
          </a:p>
        </p:txBody>
      </p:sp>
      <p:pic>
        <p:nvPicPr>
          <p:cNvPr id="4" name="Content Placeholder 3"/>
          <p:cNvPicPr>
            <a:picLocks noChangeAspect="1"/>
          </p:cNvPicPr>
          <p:nvPr/>
        </p:nvPicPr>
        <p:blipFill>
          <a:blip r:embed="rId3"/>
          <a:stretch>
            <a:fillRect/>
          </a:stretch>
        </p:blipFill>
        <p:spPr bwMode="auto">
          <a:xfrm>
            <a:off x="9488344" y="3727193"/>
            <a:ext cx="2703656" cy="2105247"/>
          </a:xfrm>
          <a:prstGeom prst="rect">
            <a:avLst/>
          </a:prstGeom>
          <a:noFill/>
          <a:ln w="9525">
            <a:noFill/>
            <a:miter lim="800000"/>
            <a:headEnd/>
            <a:tailEnd/>
          </a:ln>
        </p:spPr>
      </p:pic>
      <p:pic>
        <p:nvPicPr>
          <p:cNvPr id="5" name="Picture 4"/>
          <p:cNvPicPr>
            <a:picLocks noChangeAspect="1"/>
          </p:cNvPicPr>
          <p:nvPr/>
        </p:nvPicPr>
        <p:blipFill rotWithShape="1">
          <a:blip r:embed="rId4"/>
          <a:srcRect l="24072" r="18332" b="2936"/>
          <a:stretch/>
        </p:blipFill>
        <p:spPr>
          <a:xfrm>
            <a:off x="10149840" y="173372"/>
            <a:ext cx="1689780" cy="3188568"/>
          </a:xfrm>
          <a:prstGeom prst="rect">
            <a:avLst/>
          </a:prstGeom>
        </p:spPr>
      </p:pic>
    </p:spTree>
    <p:extLst>
      <p:ext uri="{BB962C8B-B14F-4D97-AF65-F5344CB8AC3E}">
        <p14:creationId xmlns:p14="http://schemas.microsoft.com/office/powerpoint/2010/main" val="196820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Legislation</a:t>
            </a:r>
          </a:p>
        </p:txBody>
      </p:sp>
      <p:sp>
        <p:nvSpPr>
          <p:cNvPr id="3" name="Content Placeholder 2"/>
          <p:cNvSpPr>
            <a:spLocks noGrp="1"/>
          </p:cNvSpPr>
          <p:nvPr>
            <p:ph idx="1"/>
          </p:nvPr>
        </p:nvSpPr>
        <p:spPr>
          <a:xfrm>
            <a:off x="1058400" y="903925"/>
            <a:ext cx="8203564" cy="4841875"/>
          </a:xfrm>
          <a:ln>
            <a:solidFill>
              <a:srgbClr val="BDBCB1"/>
            </a:solidFill>
          </a:ln>
        </p:spPr>
        <p:txBody>
          <a:bodyPr/>
          <a:lstStyle/>
          <a:p>
            <a:pPr marL="0" indent="0">
              <a:buNone/>
            </a:pPr>
            <a:r>
              <a:rPr lang="en-US" sz="1800" dirty="0"/>
              <a:t>A ‘</a:t>
            </a:r>
            <a:r>
              <a:rPr lang="en-US" sz="1800" dirty="0">
                <a:solidFill>
                  <a:schemeClr val="accent1">
                    <a:lumMod val="50000"/>
                  </a:schemeClr>
                </a:solidFill>
              </a:rPr>
              <a:t>lead process</a:t>
            </a:r>
            <a:r>
              <a:rPr lang="en-US" sz="1800" dirty="0"/>
              <a:t>” is defined in Part 7.2 of the WHS Regulation 2011 as </a:t>
            </a:r>
          </a:p>
          <a:p>
            <a:pPr marL="819150" lvl="1">
              <a:spcBef>
                <a:spcPts val="0"/>
              </a:spcBef>
              <a:buSzPct val="110000"/>
              <a:buFont typeface="Arial" panose="020B0604020202020204" pitchFamily="34" charset="0"/>
              <a:buChar char="•"/>
              <a:defRPr/>
            </a:pPr>
            <a:r>
              <a:rPr lang="en-AU" sz="1800" dirty="0">
                <a:ea typeface="Verdana" pitchFamily="34" charset="0"/>
                <a:cs typeface="Verdana" pitchFamily="34" charset="0"/>
              </a:rPr>
              <a:t>“work that exposes a person to lead dust or lead fume arising from the manufacture or handling of dry lead compounds“</a:t>
            </a:r>
          </a:p>
          <a:p>
            <a:pPr marL="533400" lvl="1" indent="0">
              <a:spcBef>
                <a:spcPts val="0"/>
              </a:spcBef>
              <a:buSzPct val="110000"/>
              <a:buNone/>
              <a:defRPr/>
            </a:pPr>
            <a:endParaRPr lang="en-AU" sz="1800" dirty="0"/>
          </a:p>
          <a:p>
            <a:pPr marL="0" indent="0">
              <a:buNone/>
            </a:pPr>
            <a:r>
              <a:rPr lang="en-US" sz="1800" dirty="0"/>
              <a:t>A “</a:t>
            </a:r>
            <a:r>
              <a:rPr lang="en-US" sz="1800" dirty="0">
                <a:solidFill>
                  <a:schemeClr val="accent1">
                    <a:lumMod val="50000"/>
                  </a:schemeClr>
                </a:solidFill>
              </a:rPr>
              <a:t>lead process area</a:t>
            </a:r>
            <a:r>
              <a:rPr lang="en-US" sz="1800" dirty="0"/>
              <a:t>” is defined in Schedule 19 of the WHS Regulation 2011 as</a:t>
            </a:r>
          </a:p>
          <a:p>
            <a:pPr lvl="1">
              <a:buFont typeface="Arial" panose="020B0604020202020204" pitchFamily="34" charset="0"/>
              <a:buChar char="•"/>
            </a:pPr>
            <a:r>
              <a:rPr lang="en-US" sz="1800" dirty="0">
                <a:ea typeface="Verdana" pitchFamily="34" charset="0"/>
                <a:cs typeface="Verdana" pitchFamily="34" charset="0"/>
              </a:rPr>
              <a:t>“a workplace, or part of a workplace, where a lead process is carried out”</a:t>
            </a:r>
          </a:p>
          <a:p>
            <a:pPr marL="457200" lvl="1" indent="0">
              <a:buNone/>
            </a:pPr>
            <a:endParaRPr lang="en-US" sz="1800" dirty="0">
              <a:ea typeface="Verdana" pitchFamily="34" charset="0"/>
              <a:cs typeface="Verdana" pitchFamily="34" charset="0"/>
            </a:endParaRPr>
          </a:p>
          <a:p>
            <a:pPr marL="0" lvl="1" indent="0">
              <a:spcBef>
                <a:spcPts val="0"/>
              </a:spcBef>
              <a:buSzPct val="110000"/>
              <a:buNone/>
              <a:defRPr/>
            </a:pPr>
            <a:r>
              <a:rPr lang="en-AU" sz="1800" dirty="0">
                <a:ea typeface="Verdana" pitchFamily="34" charset="0"/>
                <a:cs typeface="Verdana" pitchFamily="34" charset="0"/>
              </a:rPr>
              <a:t>“</a:t>
            </a:r>
            <a:r>
              <a:rPr lang="en-AU" sz="1800" dirty="0">
                <a:solidFill>
                  <a:schemeClr val="accent1">
                    <a:lumMod val="50000"/>
                  </a:schemeClr>
                </a:solidFill>
                <a:ea typeface="Verdana" pitchFamily="34" charset="0"/>
                <a:cs typeface="Verdana" pitchFamily="34" charset="0"/>
              </a:rPr>
              <a:t>lead risk work</a:t>
            </a:r>
            <a:r>
              <a:rPr lang="en-AU" sz="1800" dirty="0">
                <a:ea typeface="Verdana" pitchFamily="34" charset="0"/>
                <a:cs typeface="Verdana" pitchFamily="34" charset="0"/>
              </a:rPr>
              <a:t>” means work carried out in a lead process that is likely to cause the blood lead level of a worker carrying out the work to exceed:</a:t>
            </a:r>
          </a:p>
        </p:txBody>
      </p:sp>
      <p:graphicFrame>
        <p:nvGraphicFramePr>
          <p:cNvPr id="5" name="Table 4"/>
          <p:cNvGraphicFramePr>
            <a:graphicFrameLocks noGrp="1"/>
          </p:cNvGraphicFramePr>
          <p:nvPr>
            <p:extLst>
              <p:ext uri="{D42A27DB-BD31-4B8C-83A1-F6EECF244321}">
                <p14:modId xmlns:p14="http://schemas.microsoft.com/office/powerpoint/2010/main" val="58855426"/>
              </p:ext>
            </p:extLst>
          </p:nvPr>
        </p:nvGraphicFramePr>
        <p:xfrm>
          <a:off x="1636496" y="4305300"/>
          <a:ext cx="7383834" cy="1705484"/>
        </p:xfrm>
        <a:graphic>
          <a:graphicData uri="http://schemas.openxmlformats.org/drawingml/2006/table">
            <a:tbl>
              <a:tblPr firstRow="1" bandRow="1">
                <a:tableStyleId>{5C22544A-7EE6-4342-B048-85BDC9FD1C3A}</a:tableStyleId>
              </a:tblPr>
              <a:tblGrid>
                <a:gridCol w="2461278">
                  <a:extLst>
                    <a:ext uri="{9D8B030D-6E8A-4147-A177-3AD203B41FA5}">
                      <a16:colId xmlns:a16="http://schemas.microsoft.com/office/drawing/2014/main" val="3013498761"/>
                    </a:ext>
                  </a:extLst>
                </a:gridCol>
                <a:gridCol w="2461278">
                  <a:extLst>
                    <a:ext uri="{9D8B030D-6E8A-4147-A177-3AD203B41FA5}">
                      <a16:colId xmlns:a16="http://schemas.microsoft.com/office/drawing/2014/main" val="765649828"/>
                    </a:ext>
                  </a:extLst>
                </a:gridCol>
                <a:gridCol w="2461278">
                  <a:extLst>
                    <a:ext uri="{9D8B030D-6E8A-4147-A177-3AD203B41FA5}">
                      <a16:colId xmlns:a16="http://schemas.microsoft.com/office/drawing/2014/main" val="327941217"/>
                    </a:ext>
                  </a:extLst>
                </a:gridCol>
              </a:tblGrid>
              <a:tr h="425324">
                <a:tc>
                  <a:txBody>
                    <a:bodyPr/>
                    <a:lstStyle/>
                    <a:p>
                      <a:endParaRPr lang="en-A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A9AE"/>
                    </a:solidFill>
                  </a:tcPr>
                </a:tc>
                <a:tc>
                  <a:txBody>
                    <a:bodyPr/>
                    <a:lstStyle/>
                    <a:p>
                      <a:pPr algn="ctr"/>
                      <a:r>
                        <a:rPr lang="en-AU" dirty="0">
                          <a:solidFill>
                            <a:schemeClr val="bg1"/>
                          </a:solidFill>
                        </a:rPr>
                        <a:t>Previous</a:t>
                      </a:r>
                      <a:r>
                        <a:rPr lang="en-AU" baseline="0" dirty="0">
                          <a:solidFill>
                            <a:schemeClr val="bg1"/>
                          </a:solidFill>
                        </a:rPr>
                        <a:t> </a:t>
                      </a:r>
                      <a:endParaRPr lang="en-A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A9AE"/>
                    </a:solidFill>
                  </a:tcPr>
                </a:tc>
                <a:tc>
                  <a:txBody>
                    <a:bodyPr/>
                    <a:lstStyle/>
                    <a:p>
                      <a:pPr algn="ctr"/>
                      <a:r>
                        <a:rPr lang="en-AU" dirty="0"/>
                        <a:t>Updated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A9AE"/>
                    </a:solidFill>
                  </a:tcPr>
                </a:tc>
                <a:extLst>
                  <a:ext uri="{0D108BD9-81ED-4DB2-BD59-A6C34878D82A}">
                    <a16:rowId xmlns:a16="http://schemas.microsoft.com/office/drawing/2014/main" val="1282233192"/>
                  </a:ext>
                </a:extLst>
              </a:tr>
              <a:tr h="596495">
                <a:tc>
                  <a:txBody>
                    <a:bodyPr/>
                    <a:lstStyle/>
                    <a:p>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For a female of reproductive capacity</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10µg/dL (0.48µmol/L)</a:t>
                      </a:r>
                      <a:endParaRPr lang="en-AU" sz="1800" dirty="0"/>
                    </a:p>
                    <a:p>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5µg/dL (0.24µmol/L)</a:t>
                      </a:r>
                      <a:endParaRPr lang="en-AU" sz="1800" dirty="0"/>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81678137"/>
                  </a:ext>
                </a:extLst>
              </a:tr>
              <a:tr h="596495">
                <a:tc>
                  <a:txBody>
                    <a:bodyPr/>
                    <a:lstStyle/>
                    <a:p>
                      <a:pPr marL="0" marR="0" lvl="3" indent="0" algn="l" defTabSz="914400" rtl="0" eaLnBrk="0" fontAlgn="base" latinLnBrk="0" hangingPunct="0">
                        <a:lnSpc>
                          <a:spcPct val="100000"/>
                        </a:lnSpc>
                        <a:spcBef>
                          <a:spcPts val="0"/>
                        </a:spcBef>
                        <a:spcAft>
                          <a:spcPct val="0"/>
                        </a:spcAft>
                        <a:buClrTx/>
                        <a:buSzPct val="110000"/>
                        <a:buFont typeface="Arial" panose="020B0604020202020204" pitchFamily="34" charset="0"/>
                        <a:buNone/>
                        <a:tabLst/>
                        <a:defRPr/>
                      </a:pPr>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in any other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30ug/dL (1.45µmol/L)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a:ln>
                            <a:noFill/>
                          </a:ln>
                          <a:solidFill>
                            <a:srgbClr val="00545D"/>
                          </a:solidFill>
                          <a:effectLst/>
                          <a:uLnTx/>
                          <a:uFillTx/>
                          <a:latin typeface="+mn-lt"/>
                          <a:ea typeface="Verdana" pitchFamily="34" charset="0"/>
                          <a:cs typeface="Verdana" pitchFamily="34" charset="0"/>
                        </a:rPr>
                        <a:t>20ug/dL (0.97µmol/L) </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03536751"/>
                  </a:ext>
                </a:extLst>
              </a:tr>
            </a:tbl>
          </a:graphicData>
        </a:graphic>
      </p:graphicFrame>
    </p:spTree>
    <p:extLst>
      <p:ext uri="{BB962C8B-B14F-4D97-AF65-F5344CB8AC3E}">
        <p14:creationId xmlns:p14="http://schemas.microsoft.com/office/powerpoint/2010/main" val="175701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Removal from Lead Risk Work</a:t>
            </a:r>
          </a:p>
        </p:txBody>
      </p:sp>
      <p:sp>
        <p:nvSpPr>
          <p:cNvPr id="3" name="Content Placeholder 2"/>
          <p:cNvSpPr>
            <a:spLocks noGrp="1"/>
          </p:cNvSpPr>
          <p:nvPr>
            <p:ph idx="1"/>
          </p:nvPr>
        </p:nvSpPr>
        <p:spPr>
          <a:xfrm>
            <a:off x="1058400" y="1097280"/>
            <a:ext cx="7514907" cy="4667768"/>
          </a:xfrm>
        </p:spPr>
        <p:txBody>
          <a:bodyPr/>
          <a:lstStyle/>
          <a:p>
            <a:pPr marL="0" indent="0" algn="just">
              <a:spcAft>
                <a:spcPts val="1200"/>
              </a:spcAft>
              <a:buNone/>
            </a:pPr>
            <a:r>
              <a:rPr lang="en-AU" sz="2000" dirty="0"/>
              <a:t>Workers must be removed from lead risk work if:</a:t>
            </a:r>
          </a:p>
          <a:p>
            <a:pPr marL="447675" lvl="1" indent="-182563" algn="just">
              <a:spcAft>
                <a:spcPts val="600"/>
              </a:spcAft>
              <a:buFont typeface="Arial" panose="020B0604020202020204" pitchFamily="34" charset="0"/>
              <a:buChar char="•"/>
            </a:pPr>
            <a:r>
              <a:rPr lang="en-AU" dirty="0"/>
              <a:t>The confirmed blood level exceeds the exposure standards</a:t>
            </a:r>
          </a:p>
          <a:p>
            <a:pPr marL="447675" lvl="1" indent="-182563" algn="just">
              <a:spcAft>
                <a:spcPts val="600"/>
              </a:spcAft>
              <a:buFont typeface="Arial" panose="020B0604020202020204" pitchFamily="34" charset="0"/>
              <a:buChar char="•"/>
            </a:pPr>
            <a:r>
              <a:rPr lang="en-AU" dirty="0"/>
              <a:t>The Worker has a medical condition that may be adversely affected by exposure to lead</a:t>
            </a:r>
          </a:p>
          <a:p>
            <a:pPr marL="447675" lvl="1" indent="-182563" algn="just">
              <a:spcAft>
                <a:spcPts val="600"/>
              </a:spcAft>
              <a:buFont typeface="Arial" panose="020B0604020202020204" pitchFamily="34" charset="0"/>
              <a:buChar char="•"/>
            </a:pPr>
            <a:r>
              <a:rPr lang="en-AU" dirty="0"/>
              <a:t>The employer considers the worker has been exposed to an excessive level of lead</a:t>
            </a:r>
          </a:p>
          <a:p>
            <a:pPr lvl="1" algn="just">
              <a:spcAft>
                <a:spcPts val="600"/>
              </a:spcAft>
              <a:buFont typeface="Arial" panose="020B0604020202020204" pitchFamily="34" charset="0"/>
              <a:buChar char="•"/>
            </a:pPr>
            <a:endParaRPr lang="en-AU" dirty="0"/>
          </a:p>
          <a:p>
            <a:pPr lvl="1" algn="just">
              <a:spcAft>
                <a:spcPts val="600"/>
              </a:spcAft>
              <a:buFont typeface="Arial" panose="020B0604020202020204" pitchFamily="34" charset="0"/>
              <a:buChar char="•"/>
            </a:pPr>
            <a:endParaRPr lang="en-AU" dirty="0"/>
          </a:p>
          <a:p>
            <a:pPr lvl="1" algn="just">
              <a:spcAft>
                <a:spcPts val="600"/>
              </a:spcAft>
              <a:buFont typeface="Arial" panose="020B0604020202020204" pitchFamily="34" charset="0"/>
              <a:buChar char="•"/>
            </a:pPr>
            <a:endParaRPr lang="en-AU" dirty="0"/>
          </a:p>
        </p:txBody>
      </p:sp>
      <p:pic>
        <p:nvPicPr>
          <p:cNvPr id="4" name="Picture 3"/>
          <p:cNvPicPr>
            <a:picLocks noChangeAspect="1"/>
          </p:cNvPicPr>
          <p:nvPr/>
        </p:nvPicPr>
        <p:blipFill>
          <a:blip r:embed="rId3"/>
          <a:stretch>
            <a:fillRect/>
          </a:stretch>
        </p:blipFill>
        <p:spPr>
          <a:xfrm>
            <a:off x="1378840" y="3431164"/>
            <a:ext cx="7271385" cy="2691162"/>
          </a:xfrm>
          <a:prstGeom prst="rect">
            <a:avLst/>
          </a:prstGeom>
        </p:spPr>
      </p:pic>
    </p:spTree>
    <p:extLst>
      <p:ext uri="{BB962C8B-B14F-4D97-AF65-F5344CB8AC3E}">
        <p14:creationId xmlns:p14="http://schemas.microsoft.com/office/powerpoint/2010/main" val="184987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 of Lead in Laboratory Documents</a:t>
            </a:r>
          </a:p>
        </p:txBody>
      </p:sp>
      <p:sp>
        <p:nvSpPr>
          <p:cNvPr id="5" name="Content Placeholder 4"/>
          <p:cNvSpPr>
            <a:spLocks noGrp="1"/>
          </p:cNvSpPr>
          <p:nvPr>
            <p:ph idx="1"/>
          </p:nvPr>
        </p:nvSpPr>
        <p:spPr/>
        <p:txBody>
          <a:bodyPr/>
          <a:lstStyle/>
          <a:p>
            <a:r>
              <a:rPr lang="en-AU" dirty="0"/>
              <a:t>Standard</a:t>
            </a:r>
          </a:p>
          <a:p>
            <a:r>
              <a:rPr lang="en-AU" dirty="0"/>
              <a:t>Risk Assessment for the use of Lead in Laboratories</a:t>
            </a:r>
          </a:p>
          <a:p>
            <a:r>
              <a:rPr lang="en-AU" dirty="0"/>
              <a:t>Information Sheet for Prospective Employees</a:t>
            </a:r>
          </a:p>
          <a:p>
            <a:r>
              <a:rPr lang="en-AU" dirty="0"/>
              <a:t>Training Package</a:t>
            </a:r>
          </a:p>
          <a:p>
            <a:r>
              <a:rPr lang="en-AU" dirty="0"/>
              <a:t>Audit Tool</a:t>
            </a:r>
          </a:p>
          <a:p>
            <a:r>
              <a:rPr lang="en-AU" dirty="0"/>
              <a:t>Inspection Sheet</a:t>
            </a:r>
          </a:p>
        </p:txBody>
      </p:sp>
      <p:pic>
        <p:nvPicPr>
          <p:cNvPr id="4" name="Picture 3"/>
          <p:cNvPicPr>
            <a:picLocks noChangeAspect="1"/>
          </p:cNvPicPr>
          <p:nvPr/>
        </p:nvPicPr>
        <p:blipFill>
          <a:blip r:embed="rId3"/>
          <a:stretch>
            <a:fillRect/>
          </a:stretch>
        </p:blipFill>
        <p:spPr>
          <a:xfrm>
            <a:off x="7105269" y="2496311"/>
            <a:ext cx="4812290" cy="2564511"/>
          </a:xfrm>
          <a:prstGeom prst="rect">
            <a:avLst/>
          </a:prstGeom>
        </p:spPr>
      </p:pic>
      <p:pic>
        <p:nvPicPr>
          <p:cNvPr id="6" name="Content Placeholder 3"/>
          <p:cNvPicPr>
            <a:picLocks noChangeAspect="1"/>
          </p:cNvPicPr>
          <p:nvPr/>
        </p:nvPicPr>
        <p:blipFill>
          <a:blip r:embed="rId4"/>
          <a:stretch>
            <a:fillRect/>
          </a:stretch>
        </p:blipFill>
        <p:spPr bwMode="auto">
          <a:xfrm>
            <a:off x="1783080" y="3677455"/>
            <a:ext cx="4160942" cy="2999019"/>
          </a:xfrm>
          <a:prstGeom prst="rect">
            <a:avLst/>
          </a:prstGeom>
          <a:noFill/>
          <a:ln w="9525">
            <a:noFill/>
            <a:miter lim="800000"/>
            <a:headEnd/>
            <a:tailEnd/>
          </a:ln>
        </p:spPr>
      </p:pic>
    </p:spTree>
    <p:extLst>
      <p:ext uri="{BB962C8B-B14F-4D97-AF65-F5344CB8AC3E}">
        <p14:creationId xmlns:p14="http://schemas.microsoft.com/office/powerpoint/2010/main" val="30094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400" y="0"/>
            <a:ext cx="10466917" cy="587375"/>
          </a:xfrm>
        </p:spPr>
        <p:txBody>
          <a:bodyPr/>
          <a:lstStyle/>
          <a:p>
            <a:r>
              <a:rPr lang="en-AU" dirty="0"/>
              <a:t>Legislation – Duty to give information</a:t>
            </a:r>
          </a:p>
        </p:txBody>
      </p:sp>
      <p:sp>
        <p:nvSpPr>
          <p:cNvPr id="3" name="Content Placeholder 2"/>
          <p:cNvSpPr>
            <a:spLocks noGrp="1"/>
          </p:cNvSpPr>
          <p:nvPr>
            <p:ph idx="1"/>
          </p:nvPr>
        </p:nvSpPr>
        <p:spPr>
          <a:xfrm>
            <a:off x="6291858" y="597599"/>
            <a:ext cx="5233459" cy="5217986"/>
          </a:xfrm>
        </p:spPr>
        <p:txBody>
          <a:bodyPr/>
          <a:lstStyle/>
          <a:p>
            <a:pPr marL="0" indent="0" algn="just">
              <a:buNone/>
            </a:pPr>
            <a:r>
              <a:rPr lang="en-US" sz="1800" dirty="0"/>
              <a:t>A person conducting a business or undertaking that carries out a lead process must give information about the lead process to:</a:t>
            </a:r>
          </a:p>
          <a:p>
            <a:pPr lvl="1" algn="just">
              <a:buFont typeface="Arial" panose="020B0604020202020204" pitchFamily="34" charset="0"/>
              <a:buChar char="•"/>
            </a:pPr>
            <a:r>
              <a:rPr lang="en-US" sz="1800" dirty="0"/>
              <a:t>A person who is likely to be engaged to carry out the lead process</a:t>
            </a:r>
          </a:p>
          <a:p>
            <a:pPr lvl="1" algn="just">
              <a:buFont typeface="Arial" panose="020B0604020202020204" pitchFamily="34" charset="0"/>
              <a:buChar char="•"/>
            </a:pPr>
            <a:r>
              <a:rPr lang="en-US" sz="1800" dirty="0"/>
              <a:t>A worker for the business or undertaking – before the worker commences the lead process.</a:t>
            </a:r>
          </a:p>
          <a:p>
            <a:pPr marL="0" lvl="1" indent="0" algn="just">
              <a:buNone/>
            </a:pPr>
            <a:r>
              <a:rPr lang="en-US" sz="1800" dirty="0"/>
              <a:t>The information that must be given is information about the health risks and toxic effects associated with exposure to lead. </a:t>
            </a:r>
          </a:p>
          <a:p>
            <a:pPr marL="0" lvl="1" indent="0" algn="just">
              <a:buNone/>
            </a:pPr>
            <a:r>
              <a:rPr lang="en-US" sz="1800" dirty="0"/>
              <a:t>This information is captured in </a:t>
            </a:r>
            <a:r>
              <a:rPr lang="en-US" sz="1800" u="sng" dirty="0">
                <a:solidFill>
                  <a:schemeClr val="accent1">
                    <a:lumMod val="50000"/>
                  </a:schemeClr>
                </a:solidFill>
              </a:rPr>
              <a:t>DMSID-185-529 </a:t>
            </a:r>
            <a:r>
              <a:rPr lang="en-AU" sz="1800" u="sng" dirty="0">
                <a:solidFill>
                  <a:schemeClr val="accent1">
                    <a:lumMod val="50000"/>
                  </a:schemeClr>
                </a:solidFill>
              </a:rPr>
              <a:t>Management of Lead in the Workplace - Information Sheet for Prospective Workers</a:t>
            </a:r>
            <a:r>
              <a:rPr lang="en-US" sz="1800" dirty="0"/>
              <a:t>. </a:t>
            </a:r>
          </a:p>
          <a:p>
            <a:pPr marL="0" lvl="1" indent="0" algn="just">
              <a:buNone/>
            </a:pPr>
            <a:endParaRPr lang="en-US" sz="800" dirty="0"/>
          </a:p>
          <a:p>
            <a:pPr marL="285750" lvl="1"/>
            <a:r>
              <a:rPr lang="en-US" sz="1800" dirty="0"/>
              <a:t>This is a form provided to potential Workers at the interview stage</a:t>
            </a:r>
          </a:p>
          <a:p>
            <a:pPr marL="285750" lvl="1"/>
            <a:r>
              <a:rPr lang="en-US" sz="1800" dirty="0"/>
              <a:t>The form must be signed, scanned &amp; emailed to </a:t>
            </a:r>
            <a:r>
              <a:rPr lang="en-US" sz="1800" u="sng" dirty="0">
                <a:solidFill>
                  <a:schemeClr val="accent1">
                    <a:lumMod val="50000"/>
                  </a:schemeClr>
                </a:solidFill>
                <a:hlinkClick r:id="rId3"/>
              </a:rPr>
              <a:t>Medicals@Wilmar.com.au</a:t>
            </a:r>
            <a:endParaRPr lang="en-US" sz="1800" u="sng" dirty="0">
              <a:solidFill>
                <a:schemeClr val="accent1">
                  <a:lumMod val="50000"/>
                </a:schemeClr>
              </a:solidFill>
            </a:endParaRPr>
          </a:p>
        </p:txBody>
      </p:sp>
      <p:pic>
        <p:nvPicPr>
          <p:cNvPr id="4" name="Picture 3"/>
          <p:cNvPicPr>
            <a:picLocks noChangeAspect="1"/>
          </p:cNvPicPr>
          <p:nvPr/>
        </p:nvPicPr>
        <p:blipFill>
          <a:blip r:embed="rId4"/>
          <a:stretch>
            <a:fillRect/>
          </a:stretch>
        </p:blipFill>
        <p:spPr>
          <a:xfrm>
            <a:off x="1453896" y="587375"/>
            <a:ext cx="4363974" cy="6098003"/>
          </a:xfrm>
          <a:prstGeom prst="rect">
            <a:avLst/>
          </a:prstGeom>
        </p:spPr>
      </p:pic>
    </p:spTree>
    <p:extLst>
      <p:ext uri="{BB962C8B-B14F-4D97-AF65-F5344CB8AC3E}">
        <p14:creationId xmlns:p14="http://schemas.microsoft.com/office/powerpoint/2010/main" val="400030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3699" y="133170"/>
            <a:ext cx="8112443" cy="587375"/>
          </a:xfrm>
        </p:spPr>
        <p:txBody>
          <a:bodyPr/>
          <a:lstStyle/>
          <a:p>
            <a:pPr eaLnBrk="1" hangingPunct="1"/>
            <a:r>
              <a:rPr lang="en-GB" altLang="zh-CN" dirty="0"/>
              <a:t>Biological Monitoring</a:t>
            </a:r>
          </a:p>
        </p:txBody>
      </p:sp>
      <p:sp>
        <p:nvSpPr>
          <p:cNvPr id="6" name="Content Placeholder 2"/>
          <p:cNvSpPr>
            <a:spLocks noGrp="1"/>
          </p:cNvSpPr>
          <p:nvPr>
            <p:ph idx="1"/>
          </p:nvPr>
        </p:nvSpPr>
        <p:spPr>
          <a:xfrm>
            <a:off x="770911" y="720545"/>
            <a:ext cx="9470369" cy="5917999"/>
          </a:xfrm>
        </p:spPr>
        <p:txBody>
          <a:bodyPr>
            <a:normAutofit fontScale="85000" lnSpcReduction="20000"/>
          </a:bodyPr>
          <a:lstStyle/>
          <a:p>
            <a:pPr marL="0" indent="0" algn="just">
              <a:buNone/>
            </a:pPr>
            <a:r>
              <a:rPr lang="en-AU" sz="1900" b="1" dirty="0"/>
              <a:t>Prospective Laboratory Workers </a:t>
            </a:r>
            <a:r>
              <a:rPr lang="en-AU" sz="1900" dirty="0"/>
              <a:t>are to provide a base line blood sample:</a:t>
            </a:r>
          </a:p>
          <a:p>
            <a:pPr lvl="1" algn="just">
              <a:buFont typeface="Arial" panose="020B0604020202020204" pitchFamily="34" charset="0"/>
              <a:buChar char="•"/>
            </a:pPr>
            <a:r>
              <a:rPr lang="en-AU" sz="1900" dirty="0"/>
              <a:t>As part of their </a:t>
            </a:r>
            <a:r>
              <a:rPr lang="en-AU" sz="1900" u="sng" dirty="0">
                <a:solidFill>
                  <a:schemeClr val="accent1">
                    <a:lumMod val="50000"/>
                  </a:schemeClr>
                </a:solidFill>
              </a:rPr>
              <a:t>pre-employment medical  </a:t>
            </a:r>
          </a:p>
          <a:p>
            <a:pPr lvl="2" algn="just">
              <a:spcAft>
                <a:spcPts val="600"/>
              </a:spcAft>
              <a:buFont typeface="Wingdings" panose="05000000000000000000" pitchFamily="2" charset="2"/>
              <a:buChar char="Ø"/>
            </a:pPr>
            <a:r>
              <a:rPr lang="en-AU" sz="1900" dirty="0"/>
              <a:t>This blood level must be less than 5ug/dL (0.24µmol/L) or less to be able to commence employment</a:t>
            </a:r>
            <a:r>
              <a:rPr lang="en-AU" sz="1900" i="1" dirty="0">
                <a:ea typeface="Verdana" pitchFamily="34" charset="0"/>
                <a:cs typeface="Verdana" pitchFamily="34" charset="0"/>
              </a:rPr>
              <a:t>. </a:t>
            </a:r>
            <a:endParaRPr lang="en-AU" sz="1900" dirty="0"/>
          </a:p>
          <a:p>
            <a:pPr marL="0" lvl="1" indent="0" algn="just">
              <a:buNone/>
            </a:pPr>
            <a:r>
              <a:rPr lang="en-AU" sz="1900" b="1" dirty="0"/>
              <a:t>All Workers </a:t>
            </a:r>
            <a:r>
              <a:rPr lang="en-AU" sz="1900" dirty="0"/>
              <a:t>shall provide a blood sample:</a:t>
            </a:r>
          </a:p>
          <a:p>
            <a:pPr lvl="1" algn="just">
              <a:spcAft>
                <a:spcPts val="600"/>
              </a:spcAft>
              <a:buFont typeface="Arial" panose="020B0604020202020204" pitchFamily="34" charset="0"/>
              <a:buChar char="•"/>
            </a:pPr>
            <a:r>
              <a:rPr lang="en-AU" sz="1900" dirty="0"/>
              <a:t>Before the worker commences work in a lead process area.</a:t>
            </a:r>
          </a:p>
          <a:p>
            <a:pPr lvl="1" algn="just">
              <a:spcAft>
                <a:spcPts val="600"/>
              </a:spcAft>
              <a:buFont typeface="Arial" panose="020B0604020202020204" pitchFamily="34" charset="0"/>
              <a:buChar char="•"/>
            </a:pPr>
            <a:r>
              <a:rPr lang="en-AU" sz="1900" dirty="0"/>
              <a:t>Once </a:t>
            </a:r>
            <a:r>
              <a:rPr lang="en-AU" sz="1900" u="sng" dirty="0">
                <a:solidFill>
                  <a:schemeClr val="accent1">
                    <a:lumMod val="50000"/>
                  </a:schemeClr>
                </a:solidFill>
              </a:rPr>
              <a:t>four weeks of full crushing operations</a:t>
            </a:r>
            <a:r>
              <a:rPr lang="en-AU" sz="1900" dirty="0">
                <a:solidFill>
                  <a:schemeClr val="accent1">
                    <a:lumMod val="50000"/>
                  </a:schemeClr>
                </a:solidFill>
              </a:rPr>
              <a:t> </a:t>
            </a:r>
            <a:r>
              <a:rPr lang="en-AU" sz="1900" dirty="0"/>
              <a:t>have been completed; a</a:t>
            </a:r>
          </a:p>
          <a:p>
            <a:pPr lvl="1" algn="just">
              <a:spcAft>
                <a:spcPts val="600"/>
              </a:spcAft>
              <a:buFont typeface="Arial" panose="020B0604020202020204" pitchFamily="34" charset="0"/>
              <a:buChar char="•"/>
            </a:pPr>
            <a:r>
              <a:rPr lang="en-AU" sz="1900" u="sng" dirty="0">
                <a:solidFill>
                  <a:schemeClr val="accent1">
                    <a:lumMod val="50000"/>
                  </a:schemeClr>
                </a:solidFill>
              </a:rPr>
              <a:t>At the end of the crushing season</a:t>
            </a:r>
            <a:r>
              <a:rPr lang="en-AU" sz="1900" dirty="0"/>
              <a:t>, this will complete their baseline.</a:t>
            </a:r>
          </a:p>
          <a:p>
            <a:pPr lvl="2" algn="just">
              <a:spcAft>
                <a:spcPts val="600"/>
              </a:spcAft>
              <a:buFont typeface="Wingdings" panose="05000000000000000000" pitchFamily="2" charset="2"/>
              <a:buChar char="Ø"/>
            </a:pPr>
            <a:r>
              <a:rPr lang="en-AU" sz="1900" dirty="0"/>
              <a:t>When this is no further exposure to lead.</a:t>
            </a:r>
          </a:p>
          <a:p>
            <a:pPr lvl="2" algn="just">
              <a:spcAft>
                <a:spcPts val="600"/>
              </a:spcAft>
              <a:buFont typeface="Wingdings" panose="05000000000000000000" pitchFamily="2" charset="2"/>
              <a:buChar char="Ø"/>
            </a:pPr>
            <a:r>
              <a:rPr lang="en-AU" sz="1900" dirty="0"/>
              <a:t>Within 7 days of the last exposure to lead.</a:t>
            </a:r>
          </a:p>
          <a:p>
            <a:pPr marL="0" indent="0" algn="just">
              <a:spcAft>
                <a:spcPts val="600"/>
              </a:spcAft>
              <a:buNone/>
            </a:pPr>
            <a:r>
              <a:rPr lang="en-AU" sz="1900" u="sng" dirty="0"/>
              <a:t>Additional testing requirements:</a:t>
            </a:r>
            <a:endParaRPr lang="en-US" sz="1900" u="sng" dirty="0"/>
          </a:p>
          <a:p>
            <a:pPr marL="0" indent="0" algn="just">
              <a:spcAft>
                <a:spcPts val="600"/>
              </a:spcAft>
              <a:buNone/>
            </a:pPr>
            <a:r>
              <a:rPr lang="en-US" sz="1900" b="1" dirty="0"/>
              <a:t>All Male Workers or Female Workers not of Reproductive Capacity.</a:t>
            </a:r>
          </a:p>
          <a:p>
            <a:pPr lvl="1">
              <a:buFont typeface="Arial" panose="020B0604020202020204" pitchFamily="34" charset="0"/>
              <a:buChar char="•"/>
            </a:pPr>
            <a:r>
              <a:rPr lang="en-AU" sz="1900" dirty="0"/>
              <a:t>If the last monitoring shows a blood lead level of:</a:t>
            </a:r>
          </a:p>
          <a:p>
            <a:pPr lvl="2">
              <a:buFont typeface="Wingdings" panose="05000000000000000000" pitchFamily="2" charset="2"/>
              <a:buChar char="Ø"/>
            </a:pPr>
            <a:r>
              <a:rPr lang="en-AU" sz="1900" dirty="0"/>
              <a:t> Less than 10ug/dL (0.48 umol/L) – 6 months after the last blood lead level test</a:t>
            </a:r>
          </a:p>
          <a:p>
            <a:pPr lvl="2">
              <a:buFont typeface="Wingdings" panose="05000000000000000000" pitchFamily="2" charset="2"/>
              <a:buChar char="Ø"/>
            </a:pPr>
            <a:r>
              <a:rPr lang="en-AU" sz="1900" dirty="0"/>
              <a:t>10ug/dL (0.48umol/L) or more but less than 20ug/dL (0.97umol/L) – 3 months after the last blood lead level testing</a:t>
            </a:r>
          </a:p>
          <a:p>
            <a:pPr lvl="2">
              <a:buFont typeface="Wingdings" panose="05000000000000000000" pitchFamily="2" charset="2"/>
              <a:buChar char="Ø"/>
            </a:pPr>
            <a:r>
              <a:rPr lang="en-AU" sz="1900" dirty="0"/>
              <a:t>20ug/dL (0.97umol/L) or more – 6 weeks after the las blood lead level test.</a:t>
            </a:r>
          </a:p>
          <a:p>
            <a:pPr marL="57150" indent="0">
              <a:buNone/>
            </a:pPr>
            <a:r>
              <a:rPr lang="en-AU" sz="1900" b="1" dirty="0"/>
              <a:t>Female of Reproductive Capacity</a:t>
            </a:r>
          </a:p>
          <a:p>
            <a:pPr lvl="1">
              <a:buFont typeface="Arial" panose="020B0604020202020204" pitchFamily="34" charset="0"/>
              <a:buChar char="•"/>
            </a:pPr>
            <a:r>
              <a:rPr lang="en-AU" sz="1900" dirty="0"/>
              <a:t>If the last monitoring shows a blood lead level of:</a:t>
            </a:r>
          </a:p>
          <a:p>
            <a:pPr lvl="2">
              <a:buFont typeface="Wingdings" panose="05000000000000000000" pitchFamily="2" charset="2"/>
              <a:buChar char="Ø"/>
            </a:pPr>
            <a:r>
              <a:rPr lang="en-AU" sz="1900" dirty="0"/>
              <a:t>Less than 5ug/dL – 3 months after the last blood lead level testing.</a:t>
            </a:r>
          </a:p>
          <a:p>
            <a:pPr lvl="2">
              <a:buFont typeface="Wingdings" panose="05000000000000000000" pitchFamily="2" charset="2"/>
              <a:buChar char="Ø"/>
            </a:pPr>
            <a:r>
              <a:rPr lang="en-AU" sz="1900" dirty="0"/>
              <a:t>5ug/dL or less than 10ug/dL (0.48umol/L) – 6 weeks after the last blood lead level test.</a:t>
            </a:r>
          </a:p>
          <a:p>
            <a:pPr marL="0" indent="0" algn="just">
              <a:spcAft>
                <a:spcPts val="600"/>
              </a:spcAft>
              <a:buNone/>
            </a:pPr>
            <a:endParaRPr lang="en-US" sz="2300" b="1" dirty="0"/>
          </a:p>
        </p:txBody>
      </p:sp>
    </p:spTree>
    <p:extLst>
      <p:ext uri="{BB962C8B-B14F-4D97-AF65-F5344CB8AC3E}">
        <p14:creationId xmlns:p14="http://schemas.microsoft.com/office/powerpoint/2010/main" val="372626758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81EE5D03D124A9E7BA4379B70ABB7" ma:contentTypeVersion="13" ma:contentTypeDescription="Create a new document." ma:contentTypeScope="" ma:versionID="db6a544e1685b848d1fe9e224c96d6f2">
  <xsd:schema xmlns:xsd="http://www.w3.org/2001/XMLSchema" xmlns:xs="http://www.w3.org/2001/XMLSchema" xmlns:p="http://schemas.microsoft.com/office/2006/metadata/properties" xmlns:ns2="4e3f9746-f441-4530-927b-f0a62a99c512" xmlns:ns3="9c17c14c-5df2-4431-8fdf-424a5931b1f4" targetNamespace="http://schemas.microsoft.com/office/2006/metadata/properties" ma:root="true" ma:fieldsID="41a507089a331312bcacc6a04e6198f4" ns2:_="" ns3:_="">
    <xsd:import namespace="4e3f9746-f441-4530-927b-f0a62a99c512"/>
    <xsd:import namespace="9c17c14c-5df2-4431-8fdf-424a5931b1f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f9746-f441-4530-927b-f0a62a99c5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000cd8c1-e207-4b38-9c16-bab5a6aaf47f}" ma:internalName="TaxCatchAll" ma:showField="CatchAllData" ma:web="4e3f9746-f441-4530-927b-f0a62a99c5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17c14c-5df2-4431-8fdf-424a5931b1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88b49-3aed-4066-ab07-65f7d4b76d6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4e3f9746-f441-4530-927b-f0a62a99c512" xsi:nil="true"/>
    <lcf76f155ced4ddcb4097134ff3c332f xmlns="9c17c14c-5df2-4431-8fdf-424a5931b1f4">
      <Terms xmlns="http://schemas.microsoft.com/office/infopath/2007/PartnerControls"/>
    </lcf76f155ced4ddcb4097134ff3c332f>
    <_dlc_DocId xmlns="4e3f9746-f441-4530-927b-f0a62a99c512">NHRJHJCW577Q-112099445-182281</_dlc_DocId>
    <_dlc_DocIdUrl xmlns="4e3f9746-f441-4530-927b-f0a62a99c512">
      <Url>https://asmc.sharepoint.com/sites/Company/_layouts/15/DocIdRedir.aspx?ID=NHRJHJCW577Q-112099445-182281</Url>
      <Description>NHRJHJCW577Q-112099445-182281</Description>
    </_dlc_DocIdUrl>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5791B66-A65E-4AEC-B25D-0C991014EAA2}"/>
</file>

<file path=customXml/itemProps2.xml><?xml version="1.0" encoding="utf-8"?>
<ds:datastoreItem xmlns:ds="http://schemas.openxmlformats.org/officeDocument/2006/customXml" ds:itemID="{833F5921-36B5-421F-B0CC-BA430EEFB86A}">
  <ds:schemaRefs>
    <ds:schemaRef ds:uri="088fec68-f9fa-42d9-a193-d49fa7342b6b"/>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1fbe129d-8023-4ab9-a4f4-15ff28af7c6a"/>
    <ds:schemaRef ds:uri="http://www.w3.org/XML/1998/namespace"/>
  </ds:schemaRefs>
</ds:datastoreItem>
</file>

<file path=customXml/itemProps3.xml><?xml version="1.0" encoding="utf-8"?>
<ds:datastoreItem xmlns:ds="http://schemas.openxmlformats.org/officeDocument/2006/customXml" ds:itemID="{7E8D530F-F87B-45C9-9B84-8BCA78B0537B}">
  <ds:schemaRefs>
    <ds:schemaRef ds:uri="http://schemas.microsoft.com/office/2006/metadata/longProperties"/>
  </ds:schemaRefs>
</ds:datastoreItem>
</file>

<file path=customXml/itemProps4.xml><?xml version="1.0" encoding="utf-8"?>
<ds:datastoreItem xmlns:ds="http://schemas.openxmlformats.org/officeDocument/2006/customXml" ds:itemID="{94BB9667-D613-455C-9EC8-07FCFA1EECD4}">
  <ds:schemaRefs>
    <ds:schemaRef ds:uri="http://schemas.microsoft.com/sharepoint/v3/contenttype/forms"/>
  </ds:schemaRefs>
</ds:datastoreItem>
</file>

<file path=customXml/itemProps5.xml><?xml version="1.0" encoding="utf-8"?>
<ds:datastoreItem xmlns:ds="http://schemas.openxmlformats.org/officeDocument/2006/customXml" ds:itemID="{2801D20E-D6EA-4F73-8A1B-52B06CEEFD1A}"/>
</file>

<file path=docProps/app.xml><?xml version="1.0" encoding="utf-8"?>
<Properties xmlns="http://schemas.openxmlformats.org/officeDocument/2006/extended-properties" xmlns:vt="http://schemas.openxmlformats.org/officeDocument/2006/docPropsVTypes">
  <TotalTime>4480</TotalTime>
  <Words>1753</Words>
  <Application>Microsoft Office PowerPoint</Application>
  <PresentationFormat>Widescreen</PresentationFormat>
  <Paragraphs>178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Verdana</vt:lpstr>
      <vt:lpstr>Wingdings</vt:lpstr>
      <vt:lpstr>Blank Presentation</vt:lpstr>
      <vt:lpstr>Use of Lead in Laboratories – Managing the Risk until Elimination is Possible ASM Conference 25th March 2025 Kerrie Payne – kerrie.payne@au.wilmar-intl.com </vt:lpstr>
      <vt:lpstr>Introduction</vt:lpstr>
      <vt:lpstr>How Does Lead Get Into The Body</vt:lpstr>
      <vt:lpstr>A bit of history</vt:lpstr>
      <vt:lpstr>Legislation</vt:lpstr>
      <vt:lpstr>Removal from Lead Risk Work</vt:lpstr>
      <vt:lpstr>Management of Lead in Laboratory Documents</vt:lpstr>
      <vt:lpstr>Legislation – Duty to give information</vt:lpstr>
      <vt:lpstr>Biological Monitoring</vt:lpstr>
      <vt:lpstr>Atmospheric Monitoring</vt:lpstr>
      <vt:lpstr>Biological and Atmospheric Monitoring Results</vt:lpstr>
      <vt:lpstr>Risk Assessment recommendations</vt:lpstr>
      <vt:lpstr>Risk Assessment recommendations - Laboratory Coats </vt:lpstr>
      <vt:lpstr>PowerPoint Presentation</vt:lpstr>
      <vt:lpstr>Lead Process Areas Rules</vt:lpstr>
      <vt:lpstr>What we need to take away from this session</vt:lpstr>
    </vt:vector>
  </TitlesOfParts>
  <Company>Citigate Su Yeang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Wilmar powerpoint template</dc:title>
  <dc:creator>Citigate Su Yeang</dc:creator>
  <cp:lastModifiedBy>Jim Crane</cp:lastModifiedBy>
  <cp:revision>143</cp:revision>
  <cp:lastPrinted>2025-03-24T05:46:25Z</cp:lastPrinted>
  <dcterms:created xsi:type="dcterms:W3CDTF">2006-05-18T08:19:30Z</dcterms:created>
  <dcterms:modified xsi:type="dcterms:W3CDTF">2025-04-14T03:12:11Z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1400.00000000000</vt:lpwstr>
  </property>
  <property fmtid="{D5CDD505-2E9C-101B-9397-08002B2CF9AE}" pid="4" name="ContentTypeId">
    <vt:lpwstr>0x0101007A381EE5D03D124A9E7BA4379B70ABB7</vt:lpwstr>
  </property>
  <property fmtid="{D5CDD505-2E9C-101B-9397-08002B2CF9AE}" pid="5" name="MediaServiceImageTags">
    <vt:lpwstr/>
  </property>
  <property fmtid="{D5CDD505-2E9C-101B-9397-08002B2CF9AE}" pid="6" name="_dlc_DocIdItemGuid">
    <vt:lpwstr>1d5414d2-5889-44e4-ac5d-6d3cc8a01637</vt:lpwstr>
  </property>
</Properties>
</file>