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Layouts/slideLayout1.xml" ContentType="application/vnd.openxmlformats-officedocument.presentationml.slideLayout+xml"/>
  <Override PartName="/ppt/notesSlides/notesSlide20.xml" ContentType="application/vnd.openxmlformats-officedocument.presentationml.notesSlide+xml"/>
  <Override PartName="/ppt/notesSlides/notesSlide12.xml" ContentType="application/vnd.openxmlformats-officedocument.presentationml.notesSlide+xml"/>
  <Override PartName="/ppt/slideMasters/slideMaster1.xml" ContentType="application/vnd.openxmlformats-officedocument.presentationml.slideMaster+xml"/>
  <Override PartName="/ppt/notesSlides/notesSlide1.xml" ContentType="application/vnd.openxmlformats-officedocument.presentationml.notesSlide+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19.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theme/theme1.xml" ContentType="application/vnd.openxmlformats-officedocument.theme+xml"/>
  <Override PartName="/ppt/theme/theme2.xml" ContentType="application/vnd.openxmlformats-officedocument.theme+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customXml/itemProps2.xml" ContentType="application/vnd.openxmlformats-officedocument.customXmlProperties+xml"/>
  <Override PartName="/docProps/app.xml" ContentType="application/vnd.openxmlformats-officedocument.extended-properties+xml"/>
  <Override PartName="/docProps/custom.xml" ContentType="application/vnd.openxmlformats-officedocument.custom-properties+xml"/>
  <Override PartName="/customXml/itemProps1.xml" ContentType="application/vnd.openxmlformats-officedocument.customXmlProperties+xml"/>
  <Override PartName="/customXml/itemProps3.xml" ContentType="application/vnd.openxmlformats-officedocument.customXmlProperties+xml"/>
  <Override PartName="/docProps/core.xml" ContentType="application/vnd.openxmlformats-package.core-properties+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bookmarkIdSeed="5">
  <p:sldMasterIdLst>
    <p:sldMasterId id="2147483648" r:id="rId4"/>
  </p:sldMasterIdLst>
  <p:notesMasterIdLst>
    <p:notesMasterId r:id="rId25"/>
  </p:notesMasterIdLst>
  <p:sldIdLst>
    <p:sldId id="275" r:id="rId5"/>
    <p:sldId id="674" r:id="rId6"/>
    <p:sldId id="589" r:id="rId7"/>
    <p:sldId id="681" r:id="rId8"/>
    <p:sldId id="675" r:id="rId9"/>
    <p:sldId id="677" r:id="rId10"/>
    <p:sldId id="678" r:id="rId11"/>
    <p:sldId id="679" r:id="rId12"/>
    <p:sldId id="676" r:id="rId13"/>
    <p:sldId id="684" r:id="rId14"/>
    <p:sldId id="662" r:id="rId15"/>
    <p:sldId id="650" r:id="rId16"/>
    <p:sldId id="633" r:id="rId17"/>
    <p:sldId id="682" r:id="rId18"/>
    <p:sldId id="660" r:id="rId19"/>
    <p:sldId id="672" r:id="rId20"/>
    <p:sldId id="665" r:id="rId21"/>
    <p:sldId id="680" r:id="rId22"/>
    <p:sldId id="666" r:id="rId23"/>
    <p:sldId id="683" r:id="rId24"/>
  </p:sldIdLst>
  <p:sldSz cx="12192000" cy="6858000"/>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haron Bush" initials="SB" lastIdx="10" clrIdx="0">
    <p:extLst>
      <p:ext uri="{19B8F6BF-5375-455C-9EA6-DF929625EA0E}">
        <p15:presenceInfo xmlns:p15="http://schemas.microsoft.com/office/powerpoint/2012/main" userId="S::Sharon.Bush@oir.qld.gov.au::035b6031-cc12-422a-afa9-d0f5f14ba384" providerId="AD"/>
      </p:ext>
    </p:extLst>
  </p:cmAuthor>
  <p:cmAuthor id="2" name="Rebecca Ruru" initials="RR" lastIdx="1" clrIdx="1">
    <p:extLst>
      <p:ext uri="{19B8F6BF-5375-455C-9EA6-DF929625EA0E}">
        <p15:presenceInfo xmlns:p15="http://schemas.microsoft.com/office/powerpoint/2012/main" userId="S::rebecca.ruru@oir.qld.gov.au::b0962f88-1cd0-4118-8504-a0d8348ece3d" providerId="AD"/>
      </p:ext>
    </p:extLst>
  </p:cmAuthor>
  <p:cmAuthor id="3" name="Tania Jones" initials="TJ" lastIdx="1" clrIdx="2">
    <p:extLst>
      <p:ext uri="{19B8F6BF-5375-455C-9EA6-DF929625EA0E}">
        <p15:presenceInfo xmlns:p15="http://schemas.microsoft.com/office/powerpoint/2012/main" userId="S::Tania.Jones@oir.qld.gov.au::b7803a2f-7649-4cae-ae82-2bc17bfe1cb2" providerId="AD"/>
      </p:ext>
    </p:extLst>
  </p:cmAuthor>
  <p:cmAuthor id="4" name="Donna Morgan" initials="DM" lastIdx="1" clrIdx="3">
    <p:extLst>
      <p:ext uri="{19B8F6BF-5375-455C-9EA6-DF929625EA0E}">
        <p15:presenceInfo xmlns:p15="http://schemas.microsoft.com/office/powerpoint/2012/main" userId="S::Donna.Morgan@oir.qld.gov.au::06eb87ec-89be-4bfb-acf2-253908782dd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851A3"/>
    <a:srgbClr val="FFFFFF"/>
    <a:srgbClr val="339AA8"/>
    <a:srgbClr val="3E529E"/>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892" autoAdjust="0"/>
    <p:restoredTop sz="81055" autoAdjust="0"/>
  </p:normalViewPr>
  <p:slideViewPr>
    <p:cSldViewPr snapToGrid="0" snapToObjects="1">
      <p:cViewPr varScale="1">
        <p:scale>
          <a:sx n="61" d="100"/>
          <a:sy n="61" d="100"/>
        </p:scale>
        <p:origin x="352" y="48"/>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Grid="0" snapToObjects="1">
      <p:cViewPr varScale="1">
        <p:scale>
          <a:sx n="79" d="100"/>
          <a:sy n="79" d="100"/>
        </p:scale>
        <p:origin x="1158" y="11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customXml" Target="../customXml/item4.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50444" y="0"/>
            <a:ext cx="2945659" cy="498056"/>
          </a:xfrm>
          <a:prstGeom prst="rect">
            <a:avLst/>
          </a:prstGeom>
        </p:spPr>
        <p:txBody>
          <a:bodyPr vert="horz" lIns="91440" tIns="45720" rIns="91440" bIns="45720" rtlCol="0"/>
          <a:lstStyle>
            <a:lvl1pPr algn="r">
              <a:defRPr sz="1200"/>
            </a:lvl1pPr>
          </a:lstStyle>
          <a:p>
            <a:fld id="{47307679-21AC-40CF-8531-19E7D797F683}" type="datetimeFigureOut">
              <a:rPr lang="en-AU" smtClean="0"/>
              <a:t>26/03/2025</a:t>
            </a:fld>
            <a:endParaRPr lang="en-AU"/>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79768" y="4777195"/>
            <a:ext cx="5438140" cy="3908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9428585"/>
            <a:ext cx="2945659" cy="498055"/>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50444" y="9428585"/>
            <a:ext cx="2945659" cy="498055"/>
          </a:xfrm>
          <a:prstGeom prst="rect">
            <a:avLst/>
          </a:prstGeom>
        </p:spPr>
        <p:txBody>
          <a:bodyPr vert="horz" lIns="91440" tIns="45720" rIns="91440" bIns="45720" rtlCol="0" anchor="b"/>
          <a:lstStyle>
            <a:lvl1pPr algn="r">
              <a:defRPr sz="1200"/>
            </a:lvl1pPr>
          </a:lstStyle>
          <a:p>
            <a:fld id="{68F0619F-AB4B-4F43-A2D7-B799CBDC57DD}" type="slidenum">
              <a:rPr lang="en-AU" smtClean="0"/>
              <a:t>‹#›</a:t>
            </a:fld>
            <a:endParaRPr lang="en-AU"/>
          </a:p>
        </p:txBody>
      </p:sp>
    </p:spTree>
    <p:extLst>
      <p:ext uri="{BB962C8B-B14F-4D97-AF65-F5344CB8AC3E}">
        <p14:creationId xmlns:p14="http://schemas.microsoft.com/office/powerpoint/2010/main" val="22239517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eaLnBrk="1" hangingPunct="1">
              <a:spcBef>
                <a:spcPct val="0"/>
              </a:spcBef>
              <a:buFontTx/>
              <a:buNone/>
            </a:pPr>
            <a:endParaRPr lang="en-US" altLang="en-US" dirty="0">
              <a:latin typeface="Abadi" panose="020B0604020104020204" pitchFamily="34" charset="0"/>
            </a:endParaRPr>
          </a:p>
        </p:txBody>
      </p:sp>
      <p:sp>
        <p:nvSpPr>
          <p:cNvPr id="4" name="Slide Number Placeholder 3"/>
          <p:cNvSpPr>
            <a:spLocks noGrp="1"/>
          </p:cNvSpPr>
          <p:nvPr>
            <p:ph type="sldNum" sz="quarter" idx="5"/>
          </p:nvPr>
        </p:nvSpPr>
        <p:spPr/>
        <p:txBody>
          <a:bodyPr/>
          <a:lstStyle/>
          <a:p>
            <a:fld id="{68F0619F-AB4B-4F43-A2D7-B799CBDC57DD}" type="slidenum">
              <a:rPr lang="en-AU" smtClean="0"/>
              <a:t>1</a:t>
            </a:fld>
            <a:endParaRPr lang="en-AU"/>
          </a:p>
        </p:txBody>
      </p:sp>
    </p:spTree>
    <p:extLst>
      <p:ext uri="{BB962C8B-B14F-4D97-AF65-F5344CB8AC3E}">
        <p14:creationId xmlns:p14="http://schemas.microsoft.com/office/powerpoint/2010/main" val="26516781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B41B32-1F04-132D-543C-6A26A633E1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E837F9D-FB8A-EF40-DA59-C0D29122F32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5A56F52-3AE7-F1C3-869D-1F48D9F8FF7E}"/>
              </a:ext>
            </a:extLst>
          </p:cNvPr>
          <p:cNvSpPr>
            <a:spLocks noGrp="1"/>
          </p:cNvSpPr>
          <p:nvPr>
            <p:ph type="body" idx="1"/>
          </p:nvPr>
        </p:nvSpPr>
        <p:spPr/>
        <p:txBody>
          <a:bodyPr/>
          <a:lstStyle/>
          <a:p>
            <a:pPr algn="l"/>
            <a:r>
              <a:rPr lang="en-AU" sz="1000" b="0" i="0" dirty="0">
                <a:solidFill>
                  <a:srgbClr val="000000"/>
                </a:solidFill>
                <a:effectLst/>
                <a:latin typeface="Arial Nova" panose="020B0504020202020204" pitchFamily="34" charset="0"/>
              </a:rPr>
              <a:t>Whether the farm is owned by the mill or a company/farmer activity inside this work area comes under WHS Laws.</a:t>
            </a:r>
          </a:p>
          <a:p>
            <a:pPr algn="l"/>
            <a:endParaRPr lang="en-AU" sz="1000" b="0" i="0" dirty="0">
              <a:solidFill>
                <a:srgbClr val="000000"/>
              </a:solidFill>
              <a:effectLst/>
              <a:latin typeface="Arial Nova" panose="020B0504020202020204" pitchFamily="34" charset="0"/>
            </a:endParaRPr>
          </a:p>
          <a:p>
            <a:pPr algn="l"/>
            <a:r>
              <a:rPr lang="en-AU" sz="1000" b="0" i="0" dirty="0">
                <a:solidFill>
                  <a:srgbClr val="000000"/>
                </a:solidFill>
                <a:effectLst/>
                <a:latin typeface="Arial Nova" panose="020B0504020202020204" pitchFamily="34" charset="0"/>
              </a:rPr>
              <a:t>We are looking for </a:t>
            </a:r>
          </a:p>
          <a:p>
            <a:pPr algn="l"/>
            <a:endParaRPr lang="en-AU" sz="1000" b="0" i="0" dirty="0">
              <a:solidFill>
                <a:srgbClr val="000000"/>
              </a:solidFill>
              <a:effectLst/>
              <a:latin typeface="Arial Nova" panose="020B0504020202020204" pitchFamily="34" charset="0"/>
            </a:endParaRPr>
          </a:p>
          <a:p>
            <a:pPr algn="l"/>
            <a:r>
              <a:rPr lang="en-AU" sz="1000" b="0" i="0" dirty="0">
                <a:solidFill>
                  <a:srgbClr val="000000"/>
                </a:solidFill>
                <a:effectLst/>
                <a:latin typeface="Arial Nova" panose="020B0504020202020204" pitchFamily="34" charset="0"/>
              </a:rPr>
              <a:t>Traffic management headlands internal roads leading to public roadways. This is WHSQ jurisdiction. </a:t>
            </a:r>
          </a:p>
          <a:p>
            <a:pPr algn="l"/>
            <a:endParaRPr lang="en-AU" sz="1000" b="0" i="0" dirty="0">
              <a:solidFill>
                <a:srgbClr val="000000"/>
              </a:solidFill>
              <a:effectLst/>
              <a:latin typeface="Arial Nova" panose="020B0504020202020204" pitchFamily="34" charset="0"/>
            </a:endParaRPr>
          </a:p>
          <a:p>
            <a:pPr algn="l"/>
            <a:r>
              <a:rPr lang="en-AU" sz="1000" b="0" i="0" dirty="0">
                <a:solidFill>
                  <a:srgbClr val="000000"/>
                </a:solidFill>
                <a:effectLst/>
                <a:latin typeface="Arial Nova" panose="020B0504020202020204" pitchFamily="34" charset="0"/>
              </a:rPr>
              <a:t>Operator competency of farm vehicles</a:t>
            </a:r>
          </a:p>
          <a:p>
            <a:pPr algn="l"/>
            <a:endParaRPr lang="en-AU" sz="1000" b="0" i="0" dirty="0">
              <a:solidFill>
                <a:srgbClr val="000000"/>
              </a:solidFill>
              <a:effectLst/>
              <a:latin typeface="Arial Nova" panose="020B0504020202020204" pitchFamily="34" charset="0"/>
            </a:endParaRPr>
          </a:p>
          <a:p>
            <a:pPr algn="l"/>
            <a:r>
              <a:rPr lang="en-AU" sz="1000" b="0" i="0" dirty="0">
                <a:solidFill>
                  <a:srgbClr val="000000"/>
                </a:solidFill>
                <a:effectLst/>
                <a:latin typeface="Arial Nova" panose="020B0504020202020204" pitchFamily="34" charset="0"/>
              </a:rPr>
              <a:t>Risk assessments and mapping on hazard areas (Drains, pumps, irrigation, OH  and UG Power Lines</a:t>
            </a:r>
          </a:p>
        </p:txBody>
      </p:sp>
      <p:sp>
        <p:nvSpPr>
          <p:cNvPr id="4" name="Slide Number Placeholder 3">
            <a:extLst>
              <a:ext uri="{FF2B5EF4-FFF2-40B4-BE49-F238E27FC236}">
                <a16:creationId xmlns:a16="http://schemas.microsoft.com/office/drawing/2014/main" id="{1C547161-4A5B-7C07-5A7B-30181C53400A}"/>
              </a:ext>
            </a:extLst>
          </p:cNvPr>
          <p:cNvSpPr>
            <a:spLocks noGrp="1"/>
          </p:cNvSpPr>
          <p:nvPr>
            <p:ph type="sldNum" sz="quarter" idx="5"/>
          </p:nvPr>
        </p:nvSpPr>
        <p:spPr/>
        <p:txBody>
          <a:bodyPr/>
          <a:lstStyle/>
          <a:p>
            <a:fld id="{68F0619F-AB4B-4F43-A2D7-B799CBDC57DD}" type="slidenum">
              <a:rPr lang="en-AU" smtClean="0"/>
              <a:t>10</a:t>
            </a:fld>
            <a:endParaRPr lang="en-AU"/>
          </a:p>
        </p:txBody>
      </p:sp>
    </p:spTree>
    <p:extLst>
      <p:ext uri="{BB962C8B-B14F-4D97-AF65-F5344CB8AC3E}">
        <p14:creationId xmlns:p14="http://schemas.microsoft.com/office/powerpoint/2010/main" val="11630871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42B8FF-0D08-91E2-4889-6F6B8ADC66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32B340-0265-4251-14D0-9AD7A15BB8B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72A42A3-165D-079C-13AF-3EC0C22AD245}"/>
              </a:ext>
            </a:extLst>
          </p:cNvPr>
          <p:cNvSpPr>
            <a:spLocks noGrp="1"/>
          </p:cNvSpPr>
          <p:nvPr>
            <p:ph type="body" idx="1"/>
          </p:nvPr>
        </p:nvSpPr>
        <p:spPr/>
        <p:txBody>
          <a:bodyPr/>
          <a:lstStyle/>
          <a:p>
            <a:pPr>
              <a:spcBef>
                <a:spcPts val="600"/>
              </a:spcBef>
              <a:spcAft>
                <a:spcPts val="600"/>
              </a:spcAft>
            </a:pPr>
            <a:r>
              <a:rPr lang="en-AU" sz="1000" dirty="0">
                <a:latin typeface="Arial" panose="020B0604020202020204" pitchFamily="34" charset="0"/>
                <a:cs typeface="Arial" panose="020B0604020202020204" pitchFamily="34" charset="0"/>
              </a:rPr>
              <a:t>Crossing local council roads</a:t>
            </a:r>
          </a:p>
          <a:p>
            <a:pPr>
              <a:spcBef>
                <a:spcPts val="600"/>
              </a:spcBef>
              <a:spcAft>
                <a:spcPts val="600"/>
              </a:spcAft>
            </a:pPr>
            <a:endParaRPr lang="en-AU" sz="1000" dirty="0">
              <a:latin typeface="Arial" panose="020B0604020202020204" pitchFamily="34" charset="0"/>
              <a:cs typeface="Arial" panose="020B0604020202020204" pitchFamily="34" charset="0"/>
            </a:endParaRPr>
          </a:p>
          <a:p>
            <a:pPr algn="l"/>
            <a:r>
              <a:rPr lang="en-AU" sz="1000" b="0" i="0" dirty="0">
                <a:solidFill>
                  <a:srgbClr val="000000"/>
                </a:solidFill>
                <a:effectLst/>
                <a:latin typeface="Arial Nova" panose="020B0504020202020204" pitchFamily="34" charset="0"/>
              </a:rPr>
              <a:t>WHSQ are looking for </a:t>
            </a:r>
          </a:p>
          <a:p>
            <a:pPr algn="l"/>
            <a:endParaRPr lang="en-AU" sz="1000" b="0" i="0" dirty="0">
              <a:solidFill>
                <a:srgbClr val="000000"/>
              </a:solidFill>
              <a:effectLst/>
              <a:latin typeface="Arial Nova" panose="020B0504020202020204" pitchFamily="34" charset="0"/>
            </a:endParaRPr>
          </a:p>
          <a:p>
            <a:pPr algn="l"/>
            <a:r>
              <a:rPr lang="en-AU" sz="1000" b="0" i="0" dirty="0">
                <a:solidFill>
                  <a:srgbClr val="000000"/>
                </a:solidFill>
                <a:effectLst/>
                <a:latin typeface="Arial Nova" panose="020B0504020202020204" pitchFamily="34" charset="0"/>
              </a:rPr>
              <a:t>Vizibility of plant crossing the road</a:t>
            </a:r>
          </a:p>
          <a:p>
            <a:pPr algn="l"/>
            <a:endParaRPr lang="en-AU" sz="1000" b="0" i="0" dirty="0">
              <a:solidFill>
                <a:srgbClr val="000000"/>
              </a:solidFill>
              <a:effectLst/>
              <a:latin typeface="Arial Nova" panose="020B0504020202020204" pitchFamily="34" charset="0"/>
            </a:endParaRPr>
          </a:p>
          <a:p>
            <a:pPr algn="l"/>
            <a:r>
              <a:rPr lang="en-AU" sz="1000" b="0" i="0" dirty="0">
                <a:solidFill>
                  <a:srgbClr val="000000"/>
                </a:solidFill>
                <a:effectLst/>
                <a:latin typeface="Arial Nova" panose="020B0504020202020204" pitchFamily="34" charset="0"/>
              </a:rPr>
              <a:t>Competency of the operator that they can control the plant in stopping and starting</a:t>
            </a:r>
          </a:p>
          <a:p>
            <a:pPr algn="l"/>
            <a:endParaRPr lang="en-AU" sz="1000" b="0" i="0" dirty="0">
              <a:solidFill>
                <a:srgbClr val="000000"/>
              </a:solidFill>
              <a:effectLst/>
              <a:latin typeface="Arial Nova" panose="020B0504020202020204" pitchFamily="34" charset="0"/>
            </a:endParaRPr>
          </a:p>
          <a:p>
            <a:pPr algn="l"/>
            <a:r>
              <a:rPr lang="en-AU" sz="1000" b="0" i="0" dirty="0">
                <a:solidFill>
                  <a:srgbClr val="000000"/>
                </a:solidFill>
                <a:effectLst/>
                <a:latin typeface="Arial Nova" panose="020B0504020202020204" pitchFamily="34" charset="0"/>
              </a:rPr>
              <a:t>Correct road approvals</a:t>
            </a:r>
          </a:p>
          <a:p>
            <a:pPr algn="l"/>
            <a:endParaRPr lang="en-AU" sz="1000" b="0" i="0" dirty="0">
              <a:solidFill>
                <a:srgbClr val="000000"/>
              </a:solidFill>
              <a:effectLst/>
              <a:latin typeface="Arial Nova" panose="020B0504020202020204" pitchFamily="34" charset="0"/>
            </a:endParaRPr>
          </a:p>
          <a:p>
            <a:pPr algn="l"/>
            <a:r>
              <a:rPr lang="en-AU" sz="1000" b="0" i="0" dirty="0">
                <a:solidFill>
                  <a:srgbClr val="000000"/>
                </a:solidFill>
                <a:effectLst/>
                <a:latin typeface="Arial Nova" panose="020B0504020202020204" pitchFamily="34" charset="0"/>
              </a:rPr>
              <a:t>Traffic management</a:t>
            </a:r>
          </a:p>
          <a:p>
            <a:pPr algn="l"/>
            <a:endParaRPr lang="en-AU" sz="1000" b="0" i="0" dirty="0">
              <a:solidFill>
                <a:srgbClr val="000000"/>
              </a:solidFill>
              <a:effectLst/>
              <a:latin typeface="Arial Nova" panose="020B0504020202020204" pitchFamily="34" charset="0"/>
            </a:endParaRPr>
          </a:p>
          <a:p>
            <a:pPr algn="l"/>
            <a:r>
              <a:rPr lang="en-AU" sz="1000" b="0" i="0" dirty="0">
                <a:solidFill>
                  <a:srgbClr val="000000"/>
                </a:solidFill>
                <a:effectLst/>
                <a:latin typeface="Arial Nova" panose="020B0504020202020204" pitchFamily="34" charset="0"/>
              </a:rPr>
              <a:t>Risk assessments </a:t>
            </a:r>
          </a:p>
          <a:p>
            <a:pPr algn="l"/>
            <a:endParaRPr lang="en-AU" sz="1000" b="0" i="0" dirty="0">
              <a:solidFill>
                <a:srgbClr val="000000"/>
              </a:solidFill>
              <a:effectLst/>
              <a:latin typeface="Arial Nova" panose="020B0504020202020204" pitchFamily="34" charset="0"/>
              <a:cs typeface="Arial" panose="020B0604020202020204" pitchFamily="34" charset="0"/>
            </a:endParaRPr>
          </a:p>
          <a:p>
            <a:pPr algn="l"/>
            <a:r>
              <a:rPr lang="en-AU" sz="1000" b="0" i="0" dirty="0">
                <a:solidFill>
                  <a:srgbClr val="000000"/>
                </a:solidFill>
                <a:effectLst/>
                <a:latin typeface="Arial Nova" panose="020B0504020202020204" pitchFamily="34" charset="0"/>
                <a:cs typeface="Arial" panose="020B0604020202020204" pitchFamily="34" charset="0"/>
              </a:rPr>
              <a:t>Heavy vehicles over 4.5T come under NHVR regulations</a:t>
            </a:r>
            <a:endParaRPr lang="en-AU" sz="100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7F4DB768-8AB9-A696-117A-17409DCF4411}"/>
              </a:ext>
            </a:extLst>
          </p:cNvPr>
          <p:cNvSpPr>
            <a:spLocks noGrp="1"/>
          </p:cNvSpPr>
          <p:nvPr>
            <p:ph type="sldNum" sz="quarter" idx="5"/>
          </p:nvPr>
        </p:nvSpPr>
        <p:spPr/>
        <p:txBody>
          <a:bodyPr/>
          <a:lstStyle/>
          <a:p>
            <a:fld id="{68F0619F-AB4B-4F43-A2D7-B799CBDC57DD}" type="slidenum">
              <a:rPr lang="en-AU" smtClean="0"/>
              <a:t>11</a:t>
            </a:fld>
            <a:endParaRPr lang="en-AU"/>
          </a:p>
        </p:txBody>
      </p:sp>
    </p:spTree>
    <p:extLst>
      <p:ext uri="{BB962C8B-B14F-4D97-AF65-F5344CB8AC3E}">
        <p14:creationId xmlns:p14="http://schemas.microsoft.com/office/powerpoint/2010/main" val="14006117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000" b="0" i="0" dirty="0">
                <a:solidFill>
                  <a:srgbClr val="000000"/>
                </a:solidFill>
                <a:effectLst/>
                <a:latin typeface="Arial Nova" panose="020B0504020202020204" pitchFamily="34" charset="0"/>
              </a:rPr>
              <a:t>Track Owners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000" b="0" i="0" dirty="0">
              <a:solidFill>
                <a:srgbClr val="000000"/>
              </a:solidFill>
              <a:effectLst/>
              <a:latin typeface="Arial Nova" panose="020B05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000" b="0" i="0" dirty="0">
                <a:solidFill>
                  <a:srgbClr val="000000"/>
                </a:solidFill>
                <a:effectLst/>
                <a:latin typeface="Arial Nova" panose="020B0504020202020204" pitchFamily="34" charset="0"/>
              </a:rPr>
              <a:t>ALCAM Assessments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000" b="0" i="0" dirty="0">
              <a:solidFill>
                <a:srgbClr val="000000"/>
              </a:solidFill>
              <a:effectLst/>
              <a:latin typeface="Arial Nova" panose="020B05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000" b="0" i="0" dirty="0">
                <a:solidFill>
                  <a:srgbClr val="000000"/>
                </a:solidFill>
                <a:effectLst/>
                <a:latin typeface="Arial Nova" panose="020B0504020202020204" pitchFamily="34" charset="0"/>
              </a:rPr>
              <a:t>Roadway infrastructure checked / visible / maintained on a regular basis. Engaging with the road manager.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000" b="0" i="0" dirty="0">
              <a:solidFill>
                <a:srgbClr val="000000"/>
              </a:solidFill>
              <a:effectLst/>
              <a:latin typeface="Arial Nova" panose="020B05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000" b="0" i="0" dirty="0">
                <a:solidFill>
                  <a:srgbClr val="000000"/>
                </a:solidFill>
                <a:effectLst/>
                <a:latin typeface="Arial Nova" panose="020B0504020202020204" pitchFamily="34" charset="0"/>
              </a:rPr>
              <a:t>Rollingstock visible in line with RISSB Standard 7531 lighting and visibility </a:t>
            </a:r>
          </a:p>
        </p:txBody>
      </p:sp>
      <p:sp>
        <p:nvSpPr>
          <p:cNvPr id="4" name="Slide Number Placeholder 3"/>
          <p:cNvSpPr>
            <a:spLocks noGrp="1"/>
          </p:cNvSpPr>
          <p:nvPr>
            <p:ph type="sldNum" sz="quarter" idx="5"/>
          </p:nvPr>
        </p:nvSpPr>
        <p:spPr/>
        <p:txBody>
          <a:bodyPr/>
          <a:lstStyle/>
          <a:p>
            <a:fld id="{68F0619F-AB4B-4F43-A2D7-B799CBDC57DD}" type="slidenum">
              <a:rPr lang="en-AU" smtClean="0"/>
              <a:t>12</a:t>
            </a:fld>
            <a:endParaRPr lang="en-AU"/>
          </a:p>
        </p:txBody>
      </p:sp>
    </p:spTree>
    <p:extLst>
      <p:ext uri="{BB962C8B-B14F-4D97-AF65-F5344CB8AC3E}">
        <p14:creationId xmlns:p14="http://schemas.microsoft.com/office/powerpoint/2010/main" val="3383604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1000"/>
              </a:spcBef>
              <a:spcAft>
                <a:spcPts val="1200"/>
              </a:spcAft>
            </a:pPr>
            <a:endParaRPr lang="en-AU" sz="1000" dirty="0"/>
          </a:p>
          <a:p>
            <a:pPr marL="0" indent="0" eaLnBrk="1" fontAlgn="auto" hangingPunct="1">
              <a:spcAft>
                <a:spcPts val="0"/>
              </a:spcAft>
              <a:buFont typeface="Arial" panose="020B0604020202020204" pitchFamily="34" charset="0"/>
              <a:buNone/>
              <a:defRPr/>
            </a:pPr>
            <a:r>
              <a:rPr lang="en-AU" sz="1000" b="1" dirty="0">
                <a:solidFill>
                  <a:schemeClr val="tx1"/>
                </a:solidFill>
              </a:rPr>
              <a:t>29 Duties of other persons at the workplace</a:t>
            </a:r>
          </a:p>
          <a:p>
            <a:pPr marL="0" indent="0" eaLnBrk="1" fontAlgn="auto" hangingPunct="1">
              <a:spcAft>
                <a:spcPts val="0"/>
              </a:spcAft>
              <a:buFont typeface="Arial" panose="020B0604020202020204" pitchFamily="34" charset="0"/>
              <a:buNone/>
              <a:defRPr/>
            </a:pPr>
            <a:endParaRPr lang="en-AU" sz="1000" b="1" dirty="0">
              <a:solidFill>
                <a:schemeClr val="tx1"/>
              </a:solidFill>
            </a:endParaRPr>
          </a:p>
          <a:p>
            <a:pPr marL="457200" indent="-457200" eaLnBrk="1" fontAlgn="auto" hangingPunct="1">
              <a:spcAft>
                <a:spcPts val="0"/>
              </a:spcAft>
              <a:buFont typeface="Arial" panose="020B0604020202020204" pitchFamily="34" charset="0"/>
              <a:buAutoNum type="alphaLcParenBoth"/>
              <a:defRPr/>
            </a:pPr>
            <a:r>
              <a:rPr lang="en-AU" sz="1000" dirty="0">
                <a:solidFill>
                  <a:schemeClr val="tx1"/>
                </a:solidFill>
              </a:rPr>
              <a:t>take reasonable care for his or her own health and safety; and</a:t>
            </a:r>
          </a:p>
          <a:p>
            <a:pPr marL="457200" indent="-457200" eaLnBrk="1" fontAlgn="auto" hangingPunct="1">
              <a:spcAft>
                <a:spcPts val="0"/>
              </a:spcAft>
              <a:buFont typeface="Arial" panose="020B0604020202020204" pitchFamily="34" charset="0"/>
              <a:buAutoNum type="alphaLcParenBoth"/>
              <a:defRPr/>
            </a:pPr>
            <a:endParaRPr lang="en-AU" sz="1000" dirty="0">
              <a:solidFill>
                <a:schemeClr val="tx1"/>
              </a:solidFill>
            </a:endParaRPr>
          </a:p>
          <a:p>
            <a:pPr marL="0" indent="0" eaLnBrk="1" fontAlgn="auto" hangingPunct="1">
              <a:spcAft>
                <a:spcPts val="0"/>
              </a:spcAft>
              <a:buFont typeface="Arial" panose="020B0604020202020204" pitchFamily="34" charset="0"/>
              <a:buNone/>
              <a:defRPr/>
            </a:pPr>
            <a:r>
              <a:rPr lang="en-AU" sz="1000" dirty="0">
                <a:solidFill>
                  <a:schemeClr val="tx1"/>
                </a:solidFill>
              </a:rPr>
              <a:t>(b) take reasonable care that his or her acts or omissions do not adversely affect the health and safety of other persons; and</a:t>
            </a:r>
          </a:p>
          <a:p>
            <a:pPr>
              <a:lnSpc>
                <a:spcPct val="90000"/>
              </a:lnSpc>
              <a:spcBef>
                <a:spcPts val="1000"/>
              </a:spcBef>
              <a:spcAft>
                <a:spcPts val="1200"/>
              </a:spcAft>
            </a:pPr>
            <a:endParaRPr lang="en-AU" sz="1000" dirty="0"/>
          </a:p>
          <a:p>
            <a:pPr>
              <a:lnSpc>
                <a:spcPct val="90000"/>
              </a:lnSpc>
              <a:spcBef>
                <a:spcPts val="1000"/>
              </a:spcBef>
              <a:spcAft>
                <a:spcPts val="1200"/>
              </a:spcAft>
            </a:pPr>
            <a:r>
              <a:rPr lang="en-AU" sz="1000" dirty="0"/>
              <a:t>WHSQ are looking for </a:t>
            </a:r>
          </a:p>
          <a:p>
            <a:pPr>
              <a:lnSpc>
                <a:spcPct val="90000"/>
              </a:lnSpc>
              <a:spcBef>
                <a:spcPts val="1000"/>
              </a:spcBef>
              <a:spcAft>
                <a:spcPts val="1200"/>
              </a:spcAft>
            </a:pPr>
            <a:endParaRPr lang="en-AU" sz="1000" dirty="0"/>
          </a:p>
          <a:p>
            <a:pPr>
              <a:lnSpc>
                <a:spcPct val="90000"/>
              </a:lnSpc>
              <a:spcBef>
                <a:spcPts val="1000"/>
              </a:spcBef>
              <a:spcAft>
                <a:spcPts val="1200"/>
              </a:spcAft>
            </a:pPr>
            <a:r>
              <a:rPr lang="en-AU" sz="1000" dirty="0"/>
              <a:t>Siding Risk Assessments</a:t>
            </a:r>
          </a:p>
          <a:p>
            <a:pPr>
              <a:lnSpc>
                <a:spcPct val="90000"/>
              </a:lnSpc>
              <a:spcBef>
                <a:spcPts val="1000"/>
              </a:spcBef>
              <a:spcAft>
                <a:spcPts val="1200"/>
              </a:spcAft>
            </a:pPr>
            <a:endParaRPr lang="en-AU" sz="1000" dirty="0"/>
          </a:p>
          <a:p>
            <a:pPr>
              <a:lnSpc>
                <a:spcPct val="90000"/>
              </a:lnSpc>
              <a:spcBef>
                <a:spcPts val="1000"/>
              </a:spcBef>
              <a:spcAft>
                <a:spcPts val="1200"/>
              </a:spcAft>
            </a:pPr>
            <a:r>
              <a:rPr lang="en-AU" sz="1000" dirty="0"/>
              <a:t>Workers trained in the risks and any procedures, traffic management and equipment used at a siding</a:t>
            </a:r>
          </a:p>
          <a:p>
            <a:pPr>
              <a:lnSpc>
                <a:spcPct val="90000"/>
              </a:lnSpc>
              <a:spcBef>
                <a:spcPts val="1000"/>
              </a:spcBef>
              <a:spcAft>
                <a:spcPts val="1200"/>
              </a:spcAft>
            </a:pPr>
            <a:endParaRPr lang="en-AU" sz="1000" dirty="0"/>
          </a:p>
        </p:txBody>
      </p:sp>
      <p:sp>
        <p:nvSpPr>
          <p:cNvPr id="4" name="Slide Number Placeholder 3"/>
          <p:cNvSpPr>
            <a:spLocks noGrp="1"/>
          </p:cNvSpPr>
          <p:nvPr>
            <p:ph type="sldNum" sz="quarter" idx="5"/>
          </p:nvPr>
        </p:nvSpPr>
        <p:spPr/>
        <p:txBody>
          <a:bodyPr/>
          <a:lstStyle/>
          <a:p>
            <a:fld id="{68F0619F-AB4B-4F43-A2D7-B799CBDC57DD}" type="slidenum">
              <a:rPr lang="en-AU" smtClean="0"/>
              <a:t>13</a:t>
            </a:fld>
            <a:endParaRPr lang="en-AU"/>
          </a:p>
        </p:txBody>
      </p:sp>
    </p:spTree>
    <p:extLst>
      <p:ext uri="{BB962C8B-B14F-4D97-AF65-F5344CB8AC3E}">
        <p14:creationId xmlns:p14="http://schemas.microsoft.com/office/powerpoint/2010/main" val="13092886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2ECA41-EDB7-A2F0-7EE8-72447E0A1C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EE62BA0-9678-1740-F40F-5A264107544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B2E996E-09D4-CC65-E596-76B9681B7B2D}"/>
              </a:ext>
            </a:extLst>
          </p:cNvPr>
          <p:cNvSpPr>
            <a:spLocks noGrp="1"/>
          </p:cNvSpPr>
          <p:nvPr>
            <p:ph type="body" idx="1"/>
          </p:nvPr>
        </p:nvSpPr>
        <p:spPr/>
        <p:txBody>
          <a:bodyPr/>
          <a:lstStyle/>
          <a:p>
            <a:pPr>
              <a:lnSpc>
                <a:spcPct val="90000"/>
              </a:lnSpc>
              <a:spcBef>
                <a:spcPts val="1000"/>
              </a:spcBef>
              <a:spcAft>
                <a:spcPts val="1200"/>
              </a:spcAft>
            </a:pPr>
            <a:endParaRPr lang="en-AU" sz="1000" dirty="0"/>
          </a:p>
          <a:p>
            <a:r>
              <a:rPr lang="en-AU" sz="1800" b="0" i="0" u="none" strike="noStrike" baseline="0" dirty="0">
                <a:solidFill>
                  <a:srgbClr val="000000"/>
                </a:solidFill>
                <a:latin typeface="Arial" panose="020B0604020202020204" pitchFamily="34" charset="0"/>
              </a:rPr>
              <a:t>Depending on the situation, WHS duties may be owed by different PCBUs in a contractual chain including: </a:t>
            </a:r>
          </a:p>
          <a:p>
            <a:endParaRPr lang="en-AU" sz="1800" b="0" i="0" u="none" strike="noStrike" baseline="0" dirty="0">
              <a:solidFill>
                <a:srgbClr val="000000"/>
              </a:solidFill>
              <a:latin typeface="Arial" panose="020B0604020202020204" pitchFamily="34" charset="0"/>
            </a:endParaRPr>
          </a:p>
          <a:p>
            <a:r>
              <a:rPr lang="en-AU" sz="1800" b="0" i="0" u="none" strike="noStrike" baseline="0" dirty="0">
                <a:solidFill>
                  <a:srgbClr val="000000"/>
                </a:solidFill>
                <a:latin typeface="Arial" panose="020B0604020202020204" pitchFamily="34" charset="0"/>
              </a:rPr>
              <a:t> a PCBU that engages a person or another PCBU to carry out work </a:t>
            </a:r>
          </a:p>
          <a:p>
            <a:r>
              <a:rPr lang="en-AU" sz="1800" b="0" i="0" u="none" strike="noStrike" baseline="0" dirty="0">
                <a:solidFill>
                  <a:srgbClr val="000000"/>
                </a:solidFill>
                <a:latin typeface="Arial" panose="020B0604020202020204" pitchFamily="34" charset="0"/>
              </a:rPr>
              <a:t> a PCBU that causes a worker to be engaged (e.g. through a subcontractor arrangement) or directs or influences their work </a:t>
            </a:r>
          </a:p>
          <a:p>
            <a:r>
              <a:rPr lang="en-AU" sz="1800" b="0" i="0" u="none" strike="noStrike" baseline="0" dirty="0">
                <a:solidFill>
                  <a:srgbClr val="000000"/>
                </a:solidFill>
                <a:latin typeface="Arial" panose="020B0604020202020204" pitchFamily="34" charset="0"/>
              </a:rPr>
              <a:t> a PCBU that manages or controls a workplace in which the work will take place </a:t>
            </a:r>
          </a:p>
          <a:p>
            <a:r>
              <a:rPr lang="en-AU" sz="1800" b="0" i="0" u="none" strike="noStrike" baseline="0" dirty="0">
                <a:solidFill>
                  <a:srgbClr val="000000"/>
                </a:solidFill>
                <a:latin typeface="Arial" panose="020B0604020202020204" pitchFamily="34" charset="0"/>
              </a:rPr>
              <a:t> a PCBU that is carrying out other work in the workplace that may affect the health and safety of those nearby. </a:t>
            </a:r>
          </a:p>
          <a:p>
            <a:pPr>
              <a:lnSpc>
                <a:spcPct val="90000"/>
              </a:lnSpc>
              <a:spcBef>
                <a:spcPts val="1000"/>
              </a:spcBef>
              <a:spcAft>
                <a:spcPts val="1200"/>
              </a:spcAft>
            </a:pPr>
            <a:endParaRPr lang="en-AU" sz="1000" dirty="0"/>
          </a:p>
          <a:p>
            <a:pPr>
              <a:lnSpc>
                <a:spcPct val="90000"/>
              </a:lnSpc>
              <a:spcBef>
                <a:spcPts val="1000"/>
              </a:spcBef>
              <a:spcAft>
                <a:spcPts val="1200"/>
              </a:spcAft>
            </a:pPr>
            <a:endParaRPr lang="en-AU" sz="1000" dirty="0"/>
          </a:p>
        </p:txBody>
      </p:sp>
      <p:sp>
        <p:nvSpPr>
          <p:cNvPr id="4" name="Slide Number Placeholder 3">
            <a:extLst>
              <a:ext uri="{FF2B5EF4-FFF2-40B4-BE49-F238E27FC236}">
                <a16:creationId xmlns:a16="http://schemas.microsoft.com/office/drawing/2014/main" id="{CC32C9A3-110A-46AA-04BA-17D69C751FD2}"/>
              </a:ext>
            </a:extLst>
          </p:cNvPr>
          <p:cNvSpPr>
            <a:spLocks noGrp="1"/>
          </p:cNvSpPr>
          <p:nvPr>
            <p:ph type="sldNum" sz="quarter" idx="5"/>
          </p:nvPr>
        </p:nvSpPr>
        <p:spPr/>
        <p:txBody>
          <a:bodyPr/>
          <a:lstStyle/>
          <a:p>
            <a:fld id="{68F0619F-AB4B-4F43-A2D7-B799CBDC57DD}" type="slidenum">
              <a:rPr lang="en-AU" smtClean="0"/>
              <a:t>14</a:t>
            </a:fld>
            <a:endParaRPr lang="en-AU"/>
          </a:p>
        </p:txBody>
      </p:sp>
    </p:spTree>
    <p:extLst>
      <p:ext uri="{BB962C8B-B14F-4D97-AF65-F5344CB8AC3E}">
        <p14:creationId xmlns:p14="http://schemas.microsoft.com/office/powerpoint/2010/main" val="6637388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D43272-C9E0-736C-F150-FFEC2BA6C4C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1D760D2-99C3-CAC2-12FD-CD804F3F816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A8E0E81-3371-7915-AFDA-BBE9D7656EBF}"/>
              </a:ext>
            </a:extLst>
          </p:cNvPr>
          <p:cNvSpPr>
            <a:spLocks noGrp="1"/>
          </p:cNvSpPr>
          <p:nvPr>
            <p:ph type="body" idx="1"/>
          </p:nvPr>
        </p:nvSpPr>
        <p:spPr/>
        <p:txBody>
          <a:bodyPr/>
          <a:lstStyle/>
          <a:p>
            <a:pPr marL="171450" indent="-171450">
              <a:lnSpc>
                <a:spcPct val="90000"/>
              </a:lnSpc>
              <a:spcBef>
                <a:spcPts val="1000"/>
              </a:spcBef>
              <a:spcAft>
                <a:spcPts val="1200"/>
              </a:spcAft>
              <a:buFontTx/>
              <a:buChar char="-"/>
            </a:pPr>
            <a:r>
              <a:rPr lang="en-AU" sz="1000" b="0" i="0" dirty="0">
                <a:solidFill>
                  <a:srgbClr val="000000"/>
                </a:solidFill>
                <a:effectLst/>
                <a:latin typeface="Arial Nova" panose="020B0504020202020204" pitchFamily="34" charset="0"/>
              </a:rPr>
              <a:t>Many contractors or entities may enter farms, factories or adjacent property,</a:t>
            </a:r>
          </a:p>
          <a:p>
            <a:pPr marL="171450" indent="-171450">
              <a:lnSpc>
                <a:spcPct val="90000"/>
              </a:lnSpc>
              <a:spcBef>
                <a:spcPts val="1000"/>
              </a:spcBef>
              <a:spcAft>
                <a:spcPts val="1200"/>
              </a:spcAft>
              <a:buFontTx/>
              <a:buChar char="-"/>
            </a:pPr>
            <a:endParaRPr lang="en-AU" sz="1000" b="0" i="0" dirty="0">
              <a:solidFill>
                <a:srgbClr val="000000"/>
              </a:solidFill>
              <a:effectLst/>
              <a:latin typeface="Arial Nova" panose="020B0504020202020204" pitchFamily="34" charset="0"/>
            </a:endParaRPr>
          </a:p>
          <a:p>
            <a:pPr marL="171450" indent="-171450">
              <a:lnSpc>
                <a:spcPct val="90000"/>
              </a:lnSpc>
              <a:spcBef>
                <a:spcPts val="1000"/>
              </a:spcBef>
              <a:spcAft>
                <a:spcPts val="1200"/>
              </a:spcAft>
              <a:buFontTx/>
              <a:buChar char="-"/>
            </a:pPr>
            <a:r>
              <a:rPr lang="en-AU" sz="1000" b="0" i="0" dirty="0">
                <a:solidFill>
                  <a:srgbClr val="000000"/>
                </a:solidFill>
                <a:effectLst/>
                <a:latin typeface="Arial Nova" panose="020B0504020202020204" pitchFamily="34" charset="0"/>
              </a:rPr>
              <a:t>Discharging your duty is to ensure the safety of your workers and </a:t>
            </a:r>
            <a:r>
              <a:rPr lang="en-AU" sz="1000" b="0" i="0" u="sng" dirty="0">
                <a:solidFill>
                  <a:srgbClr val="000000"/>
                </a:solidFill>
                <a:effectLst/>
                <a:latin typeface="Arial Nova" panose="020B0504020202020204" pitchFamily="34" charset="0"/>
              </a:rPr>
              <a:t>others</a:t>
            </a:r>
            <a:r>
              <a:rPr lang="en-AU" sz="1000" b="0" i="0" dirty="0">
                <a:solidFill>
                  <a:srgbClr val="000000"/>
                </a:solidFill>
                <a:effectLst/>
                <a:latin typeface="Arial Nova" panose="020B0504020202020204" pitchFamily="34" charset="0"/>
              </a:rPr>
              <a:t> working in your business.</a:t>
            </a:r>
          </a:p>
          <a:p>
            <a:pPr marL="171450" indent="-171450">
              <a:lnSpc>
                <a:spcPct val="90000"/>
              </a:lnSpc>
              <a:spcBef>
                <a:spcPts val="1000"/>
              </a:spcBef>
              <a:spcAft>
                <a:spcPts val="1200"/>
              </a:spcAft>
              <a:buFontTx/>
              <a:buChar char="-"/>
            </a:pPr>
            <a:endParaRPr lang="en-AU" sz="1000" b="0" i="0" dirty="0">
              <a:solidFill>
                <a:srgbClr val="000000"/>
              </a:solidFill>
              <a:effectLst/>
              <a:latin typeface="Arial Nova" panose="020B0504020202020204" pitchFamily="34" charset="0"/>
            </a:endParaRPr>
          </a:p>
          <a:p>
            <a:pPr marL="171450" indent="-171450">
              <a:lnSpc>
                <a:spcPct val="90000"/>
              </a:lnSpc>
              <a:spcBef>
                <a:spcPts val="1000"/>
              </a:spcBef>
              <a:spcAft>
                <a:spcPts val="1200"/>
              </a:spcAft>
              <a:buFontTx/>
              <a:buChar char="-"/>
            </a:pPr>
            <a:r>
              <a:rPr lang="en-AU" sz="1000" b="0" i="0" dirty="0">
                <a:solidFill>
                  <a:srgbClr val="000000"/>
                </a:solidFill>
                <a:effectLst/>
                <a:latin typeface="Arial Nova" panose="020B0504020202020204" pitchFamily="34" charset="0"/>
              </a:rPr>
              <a:t>WHSQ are looking for:</a:t>
            </a:r>
          </a:p>
          <a:p>
            <a:pPr marL="171450" indent="-171450">
              <a:lnSpc>
                <a:spcPct val="90000"/>
              </a:lnSpc>
              <a:spcBef>
                <a:spcPts val="1000"/>
              </a:spcBef>
              <a:spcAft>
                <a:spcPts val="1200"/>
              </a:spcAft>
              <a:buFontTx/>
              <a:buChar char="-"/>
            </a:pPr>
            <a:endParaRPr lang="en-AU" sz="1000" b="0" i="0" dirty="0">
              <a:solidFill>
                <a:srgbClr val="000000"/>
              </a:solidFill>
              <a:effectLst/>
              <a:latin typeface="Arial Nova" panose="020B0504020202020204" pitchFamily="34" charset="0"/>
            </a:endParaRPr>
          </a:p>
          <a:p>
            <a:pPr marL="171450" indent="-171450">
              <a:lnSpc>
                <a:spcPct val="90000"/>
              </a:lnSpc>
              <a:spcBef>
                <a:spcPts val="1000"/>
              </a:spcBef>
              <a:spcAft>
                <a:spcPts val="1200"/>
              </a:spcAft>
              <a:buFontTx/>
              <a:buChar char="-"/>
            </a:pPr>
            <a:r>
              <a:rPr lang="en-AU" sz="1000" b="0" i="0" dirty="0">
                <a:solidFill>
                  <a:srgbClr val="000000"/>
                </a:solidFill>
                <a:effectLst/>
                <a:latin typeface="Arial Nova" panose="020B0504020202020204" pitchFamily="34" charset="0"/>
              </a:rPr>
              <a:t>Contractor management (This includes Fitness for Duty)</a:t>
            </a:r>
          </a:p>
          <a:p>
            <a:pPr marL="171450" indent="-171450">
              <a:lnSpc>
                <a:spcPct val="90000"/>
              </a:lnSpc>
              <a:spcBef>
                <a:spcPts val="1000"/>
              </a:spcBef>
              <a:spcAft>
                <a:spcPts val="1200"/>
              </a:spcAft>
              <a:buFontTx/>
              <a:buChar char="-"/>
            </a:pPr>
            <a:endParaRPr lang="en-AU" sz="1000" b="0" i="0" dirty="0">
              <a:solidFill>
                <a:srgbClr val="000000"/>
              </a:solidFill>
              <a:effectLst/>
              <a:latin typeface="Arial Nova" panose="020B0504020202020204" pitchFamily="34" charset="0"/>
            </a:endParaRPr>
          </a:p>
          <a:p>
            <a:pPr marL="171450" marR="0" lvl="0" indent="-171450" algn="l" defTabSz="914400" rtl="0" eaLnBrk="1" fontAlgn="auto" latinLnBrk="0" hangingPunct="1">
              <a:lnSpc>
                <a:spcPct val="90000"/>
              </a:lnSpc>
              <a:spcBef>
                <a:spcPts val="1000"/>
              </a:spcBef>
              <a:spcAft>
                <a:spcPts val="1200"/>
              </a:spcAft>
              <a:buClrTx/>
              <a:buSzTx/>
              <a:buFontTx/>
              <a:buChar char="-"/>
              <a:tabLst/>
              <a:defRPr/>
            </a:pPr>
            <a:r>
              <a:rPr lang="en-AU" sz="1000" dirty="0"/>
              <a:t>WARNING NEXT SLIDE TALKS ABOUT A WORKPLACE FATALITY</a:t>
            </a:r>
          </a:p>
          <a:p>
            <a:pPr marL="171450" indent="-171450">
              <a:lnSpc>
                <a:spcPct val="90000"/>
              </a:lnSpc>
              <a:spcBef>
                <a:spcPts val="1000"/>
              </a:spcBef>
              <a:spcAft>
                <a:spcPts val="1200"/>
              </a:spcAft>
              <a:buFontTx/>
              <a:buChar char="-"/>
            </a:pPr>
            <a:endParaRPr lang="en-AU" sz="1000" b="0" i="0" dirty="0">
              <a:solidFill>
                <a:srgbClr val="000000"/>
              </a:solidFill>
              <a:effectLst/>
              <a:latin typeface="Arial Nova" panose="020B0504020202020204" pitchFamily="34" charset="0"/>
            </a:endParaRPr>
          </a:p>
        </p:txBody>
      </p:sp>
      <p:sp>
        <p:nvSpPr>
          <p:cNvPr id="4" name="Slide Number Placeholder 3">
            <a:extLst>
              <a:ext uri="{FF2B5EF4-FFF2-40B4-BE49-F238E27FC236}">
                <a16:creationId xmlns:a16="http://schemas.microsoft.com/office/drawing/2014/main" id="{FF1E94A0-2135-671D-770C-A40932955D52}"/>
              </a:ext>
            </a:extLst>
          </p:cNvPr>
          <p:cNvSpPr>
            <a:spLocks noGrp="1"/>
          </p:cNvSpPr>
          <p:nvPr>
            <p:ph type="sldNum" sz="quarter" idx="5"/>
          </p:nvPr>
        </p:nvSpPr>
        <p:spPr/>
        <p:txBody>
          <a:bodyPr/>
          <a:lstStyle/>
          <a:p>
            <a:fld id="{68F0619F-AB4B-4F43-A2D7-B799CBDC57DD}" type="slidenum">
              <a:rPr lang="en-AU" smtClean="0"/>
              <a:t>15</a:t>
            </a:fld>
            <a:endParaRPr lang="en-AU"/>
          </a:p>
        </p:txBody>
      </p:sp>
    </p:spTree>
    <p:extLst>
      <p:ext uri="{BB962C8B-B14F-4D97-AF65-F5344CB8AC3E}">
        <p14:creationId xmlns:p14="http://schemas.microsoft.com/office/powerpoint/2010/main" val="3565755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0" i="0" dirty="0">
                <a:solidFill>
                  <a:srgbClr val="000000"/>
                </a:solidFill>
                <a:effectLst/>
                <a:latin typeface="athelas"/>
              </a:rPr>
              <a:t>Unrestrained steel headstocks fell on rigger working on a barge — no adequate risk assessment for landing headstocks on barge and working upon them — deck space not cleared to lay headstocks down — no visual inspection of barge despite contractual obligation</a:t>
            </a:r>
          </a:p>
          <a:p>
            <a:endParaRPr lang="en-AU" b="0" i="0" dirty="0">
              <a:solidFill>
                <a:srgbClr val="000000"/>
              </a:solidFill>
              <a:effectLst/>
              <a:latin typeface="athelas"/>
            </a:endParaRPr>
          </a:p>
          <a:p>
            <a:r>
              <a:rPr lang="en-AU" b="0" i="0" dirty="0">
                <a:solidFill>
                  <a:srgbClr val="000000"/>
                </a:solidFill>
                <a:effectLst/>
                <a:latin typeface="athelas"/>
              </a:rPr>
              <a:t>McConnell Dowell are a good corporate citizen</a:t>
            </a:r>
          </a:p>
          <a:p>
            <a:r>
              <a:rPr lang="en-AU" b="0" i="0" dirty="0">
                <a:solidFill>
                  <a:srgbClr val="000000"/>
                </a:solidFill>
                <a:effectLst/>
                <a:latin typeface="athelas"/>
              </a:rPr>
              <a:t>The project had McConnell Dowell Management System (MMS), This MMS was certified to various international and national standards, including AS/NZS 4801:2001</a:t>
            </a:r>
            <a:r>
              <a:rPr lang="en-AU" b="0" i="1" dirty="0">
                <a:solidFill>
                  <a:srgbClr val="000000"/>
                </a:solidFill>
                <a:effectLst/>
                <a:latin typeface="athelas"/>
              </a:rPr>
              <a:t> </a:t>
            </a:r>
          </a:p>
          <a:p>
            <a:r>
              <a:rPr lang="en-AU" b="1" i="0" dirty="0">
                <a:solidFill>
                  <a:srgbClr val="000000"/>
                </a:solidFill>
                <a:effectLst/>
                <a:latin typeface="athelas"/>
              </a:rPr>
              <a:t>Hazard register recording approximately 758 hazards</a:t>
            </a:r>
          </a:p>
          <a:p>
            <a:pPr marL="0" marR="0" lvl="0" indent="0" algn="l" defTabSz="914400" rtl="0" eaLnBrk="1" fontAlgn="auto" latinLnBrk="0" hangingPunct="1">
              <a:lnSpc>
                <a:spcPct val="100000"/>
              </a:lnSpc>
              <a:spcBef>
                <a:spcPts val="0"/>
              </a:spcBef>
              <a:spcAft>
                <a:spcPts val="0"/>
              </a:spcAft>
              <a:buClrTx/>
              <a:buSzTx/>
              <a:buFontTx/>
              <a:buNone/>
              <a:tabLst/>
              <a:defRPr/>
            </a:pPr>
            <a:r>
              <a:rPr lang="en-AU" b="1" i="0" dirty="0">
                <a:solidFill>
                  <a:srgbClr val="000000"/>
                </a:solidFill>
                <a:effectLst/>
                <a:latin typeface="athelas"/>
              </a:rPr>
              <a:t>211 SWMS </a:t>
            </a:r>
            <a:r>
              <a:rPr lang="en-AU" b="0" i="0" dirty="0">
                <a:solidFill>
                  <a:srgbClr val="000000"/>
                </a:solidFill>
                <a:effectLst/>
                <a:latin typeface="athelas"/>
              </a:rPr>
              <a:t>were prepared by subcontractors, sub-subcontractors and McConnell Dowell, most of which were reviewed and revised multiple times.</a:t>
            </a:r>
          </a:p>
          <a:p>
            <a:endParaRPr lang="en-AU" b="0" i="0" dirty="0">
              <a:solidFill>
                <a:srgbClr val="000000"/>
              </a:solidFill>
              <a:effectLst/>
              <a:latin typeface="athelas"/>
            </a:endParaRPr>
          </a:p>
          <a:p>
            <a:endParaRPr lang="en-AU" b="0" i="0" dirty="0">
              <a:solidFill>
                <a:srgbClr val="000000"/>
              </a:solidFill>
              <a:effectLst/>
              <a:latin typeface="athelas"/>
            </a:endParaRPr>
          </a:p>
          <a:p>
            <a:endParaRPr lang="en-AU" b="0" i="0" dirty="0">
              <a:solidFill>
                <a:srgbClr val="000000"/>
              </a:solidFill>
              <a:effectLst/>
              <a:latin typeface="athelas"/>
            </a:endParaRPr>
          </a:p>
          <a:p>
            <a:endParaRPr lang="en-AU" dirty="0"/>
          </a:p>
        </p:txBody>
      </p:sp>
      <p:sp>
        <p:nvSpPr>
          <p:cNvPr id="4" name="Slide Number Placeholder 3"/>
          <p:cNvSpPr>
            <a:spLocks noGrp="1"/>
          </p:cNvSpPr>
          <p:nvPr>
            <p:ph type="sldNum" sz="quarter" idx="5"/>
          </p:nvPr>
        </p:nvSpPr>
        <p:spPr/>
        <p:txBody>
          <a:bodyPr/>
          <a:lstStyle/>
          <a:p>
            <a:fld id="{68F0619F-AB4B-4F43-A2D7-B799CBDC57DD}" type="slidenum">
              <a:rPr lang="en-AU" smtClean="0"/>
              <a:t>16</a:t>
            </a:fld>
            <a:endParaRPr lang="en-AU"/>
          </a:p>
        </p:txBody>
      </p:sp>
    </p:spTree>
    <p:extLst>
      <p:ext uri="{BB962C8B-B14F-4D97-AF65-F5344CB8AC3E}">
        <p14:creationId xmlns:p14="http://schemas.microsoft.com/office/powerpoint/2010/main" val="1468723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CF8BEE-F338-052A-BE2F-E76CA55404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4D62996-3EB4-BADB-0EE6-8A9B272B531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20546E1-7C3C-30CD-472B-19F8FA240B9B}"/>
              </a:ext>
            </a:extLst>
          </p:cNvPr>
          <p:cNvSpPr>
            <a:spLocks noGrp="1"/>
          </p:cNvSpPr>
          <p:nvPr>
            <p:ph type="body" idx="1"/>
          </p:nvPr>
        </p:nvSpPr>
        <p:spPr/>
        <p:txBody>
          <a:bodyPr/>
          <a:lstStyle/>
          <a:p>
            <a:pPr marL="0" indent="0" algn="l">
              <a:buFont typeface="Arial" panose="020B0604020202020204" pitchFamily="34" charset="0"/>
              <a:buNone/>
            </a:pPr>
            <a:r>
              <a:rPr lang="en-AU" sz="1000" b="0" i="0" dirty="0">
                <a:solidFill>
                  <a:srgbClr val="000000"/>
                </a:solidFill>
                <a:effectLst/>
                <a:latin typeface="Arial Nova" panose="020B0504020202020204" pitchFamily="34" charset="0"/>
              </a:rPr>
              <a:t>LOW RISK HIGH CONSEQUENCE</a:t>
            </a:r>
          </a:p>
          <a:p>
            <a:pPr marL="0" indent="0" algn="l">
              <a:buFont typeface="Arial" panose="020B0604020202020204" pitchFamily="34" charset="0"/>
              <a:buNone/>
            </a:pPr>
            <a:r>
              <a:rPr lang="en-AU" sz="1000" b="0" i="0" dirty="0">
                <a:solidFill>
                  <a:srgbClr val="000000"/>
                </a:solidFill>
                <a:effectLst/>
                <a:latin typeface="Arial Nova" panose="020B0504020202020204" pitchFamily="34" charset="0"/>
              </a:rPr>
              <a:t>You have knowledge of the matter </a:t>
            </a:r>
          </a:p>
          <a:p>
            <a:pPr marL="0" indent="0" algn="l">
              <a:buFont typeface="Arial" panose="020B0604020202020204" pitchFamily="34" charset="0"/>
              <a:buNone/>
            </a:pPr>
            <a:r>
              <a:rPr lang="en-AU" sz="1000" b="0" i="0" dirty="0">
                <a:solidFill>
                  <a:srgbClr val="000000"/>
                </a:solidFill>
                <a:effectLst/>
                <a:latin typeface="Arial Nova" panose="020B0504020202020204" pitchFamily="34" charset="0"/>
              </a:rPr>
              <a:t>You have capacity to influence and control</a:t>
            </a:r>
          </a:p>
          <a:p>
            <a:pPr marL="0" indent="0" algn="l">
              <a:buFont typeface="Arial" panose="020B0604020202020204" pitchFamily="34" charset="0"/>
              <a:buNone/>
            </a:pPr>
            <a:r>
              <a:rPr lang="en-AU" sz="1000" b="0" i="0" dirty="0">
                <a:solidFill>
                  <a:srgbClr val="000000"/>
                </a:solidFill>
                <a:effectLst/>
                <a:latin typeface="Arial Nova" panose="020B0504020202020204" pitchFamily="34" charset="0"/>
              </a:rPr>
              <a:t>Where are your risks inside your control.</a:t>
            </a:r>
          </a:p>
          <a:p>
            <a:pPr marL="0" indent="0" algn="l">
              <a:buFont typeface="Arial" panose="020B0604020202020204" pitchFamily="34" charset="0"/>
              <a:buNone/>
            </a:pPr>
            <a:r>
              <a:rPr lang="en-AU" sz="1000" b="0" i="0" dirty="0">
                <a:solidFill>
                  <a:srgbClr val="000000"/>
                </a:solidFill>
                <a:effectLst/>
                <a:latin typeface="Arial Nova" panose="020B0504020202020204" pitchFamily="34" charset="0"/>
              </a:rPr>
              <a:t>How do you communicate these risks and monitor the controls you have put in place.</a:t>
            </a:r>
          </a:p>
          <a:p>
            <a:pPr marL="0" indent="0" algn="l">
              <a:buFont typeface="Arial" panose="020B0604020202020204" pitchFamily="34" charset="0"/>
              <a:buNone/>
            </a:pPr>
            <a:endParaRPr lang="en-AU" sz="1000" b="0" i="0" dirty="0">
              <a:solidFill>
                <a:srgbClr val="000000"/>
              </a:solidFill>
              <a:effectLst/>
              <a:latin typeface="Arial Nova" panose="020B0504020202020204" pitchFamily="34" charset="0"/>
            </a:endParaRPr>
          </a:p>
        </p:txBody>
      </p:sp>
      <p:sp>
        <p:nvSpPr>
          <p:cNvPr id="4" name="Slide Number Placeholder 3">
            <a:extLst>
              <a:ext uri="{FF2B5EF4-FFF2-40B4-BE49-F238E27FC236}">
                <a16:creationId xmlns:a16="http://schemas.microsoft.com/office/drawing/2014/main" id="{483E9E3C-AD2C-E832-D6AD-E1E3F07D6597}"/>
              </a:ext>
            </a:extLst>
          </p:cNvPr>
          <p:cNvSpPr>
            <a:spLocks noGrp="1"/>
          </p:cNvSpPr>
          <p:nvPr>
            <p:ph type="sldNum" sz="quarter" idx="5"/>
          </p:nvPr>
        </p:nvSpPr>
        <p:spPr/>
        <p:txBody>
          <a:bodyPr/>
          <a:lstStyle/>
          <a:p>
            <a:fld id="{68F0619F-AB4B-4F43-A2D7-B799CBDC57DD}" type="slidenum">
              <a:rPr lang="en-AU" smtClean="0"/>
              <a:t>17</a:t>
            </a:fld>
            <a:endParaRPr lang="en-AU"/>
          </a:p>
        </p:txBody>
      </p:sp>
    </p:spTree>
    <p:extLst>
      <p:ext uri="{BB962C8B-B14F-4D97-AF65-F5344CB8AC3E}">
        <p14:creationId xmlns:p14="http://schemas.microsoft.com/office/powerpoint/2010/main" val="40264519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7C2DE5-35C5-FEAF-B5E5-881999CA25B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5FDFCE-E22B-68CB-934E-8281030A56D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5BF6E19-DE97-9E90-BD90-B5F88F118D26}"/>
              </a:ext>
            </a:extLst>
          </p:cNvPr>
          <p:cNvSpPr>
            <a:spLocks noGrp="1"/>
          </p:cNvSpPr>
          <p:nvPr>
            <p:ph type="body" idx="1"/>
          </p:nvPr>
        </p:nvSpPr>
        <p:spPr/>
        <p:txBody>
          <a:bodyPr/>
          <a:lstStyle/>
          <a:p>
            <a:pPr marL="0" indent="0" algn="l">
              <a:buFont typeface="Arial" panose="020B0604020202020204" pitchFamily="34" charset="0"/>
              <a:buNone/>
            </a:pPr>
            <a:r>
              <a:rPr lang="en-AU" sz="1000" b="0" i="0" dirty="0">
                <a:solidFill>
                  <a:srgbClr val="000000"/>
                </a:solidFill>
                <a:effectLst/>
                <a:latin typeface="Arial Nova" panose="020B0504020202020204" pitchFamily="34" charset="0"/>
              </a:rPr>
              <a:t>Brady marine had previously pleaded guilty and was fined prior to this judgement.</a:t>
            </a:r>
          </a:p>
        </p:txBody>
      </p:sp>
      <p:sp>
        <p:nvSpPr>
          <p:cNvPr id="4" name="Slide Number Placeholder 3">
            <a:extLst>
              <a:ext uri="{FF2B5EF4-FFF2-40B4-BE49-F238E27FC236}">
                <a16:creationId xmlns:a16="http://schemas.microsoft.com/office/drawing/2014/main" id="{B5DE9F83-EEAE-86B6-EFE0-D6E7EC942C94}"/>
              </a:ext>
            </a:extLst>
          </p:cNvPr>
          <p:cNvSpPr>
            <a:spLocks noGrp="1"/>
          </p:cNvSpPr>
          <p:nvPr>
            <p:ph type="sldNum" sz="quarter" idx="5"/>
          </p:nvPr>
        </p:nvSpPr>
        <p:spPr/>
        <p:txBody>
          <a:bodyPr/>
          <a:lstStyle/>
          <a:p>
            <a:fld id="{68F0619F-AB4B-4F43-A2D7-B799CBDC57DD}" type="slidenum">
              <a:rPr lang="en-AU" smtClean="0"/>
              <a:t>18</a:t>
            </a:fld>
            <a:endParaRPr lang="en-AU"/>
          </a:p>
        </p:txBody>
      </p:sp>
    </p:spTree>
    <p:extLst>
      <p:ext uri="{BB962C8B-B14F-4D97-AF65-F5344CB8AC3E}">
        <p14:creationId xmlns:p14="http://schemas.microsoft.com/office/powerpoint/2010/main" val="6522954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74BF32-46EC-70EB-258F-4A19520A8E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D80972-24D3-D236-A6A2-7713132A0C4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5ABA598-1C81-D717-F06A-22907EE6665A}"/>
              </a:ext>
            </a:extLst>
          </p:cNvPr>
          <p:cNvSpPr>
            <a:spLocks noGrp="1"/>
          </p:cNvSpPr>
          <p:nvPr>
            <p:ph type="body" idx="1"/>
          </p:nvPr>
        </p:nvSpPr>
        <p:spPr/>
        <p:txBody>
          <a:bodyPr/>
          <a:lstStyle/>
          <a:p>
            <a:pPr marL="0" indent="0" algn="l">
              <a:buFont typeface="Arial" panose="020B0604020202020204" pitchFamily="34" charset="0"/>
              <a:buNone/>
            </a:pPr>
            <a:r>
              <a:rPr lang="en-AU" sz="1000" b="0" i="0" dirty="0">
                <a:solidFill>
                  <a:srgbClr val="000000"/>
                </a:solidFill>
                <a:effectLst/>
                <a:latin typeface="Arial Nova" panose="020B0504020202020204" pitchFamily="34" charset="0"/>
              </a:rPr>
              <a:t>Work Health &amp; Safety Act </a:t>
            </a:r>
          </a:p>
        </p:txBody>
      </p:sp>
      <p:sp>
        <p:nvSpPr>
          <p:cNvPr id="4" name="Slide Number Placeholder 3">
            <a:extLst>
              <a:ext uri="{FF2B5EF4-FFF2-40B4-BE49-F238E27FC236}">
                <a16:creationId xmlns:a16="http://schemas.microsoft.com/office/drawing/2014/main" id="{9A2B22D5-05B3-44D2-75F4-6531BC41A2E5}"/>
              </a:ext>
            </a:extLst>
          </p:cNvPr>
          <p:cNvSpPr>
            <a:spLocks noGrp="1"/>
          </p:cNvSpPr>
          <p:nvPr>
            <p:ph type="sldNum" sz="quarter" idx="5"/>
          </p:nvPr>
        </p:nvSpPr>
        <p:spPr/>
        <p:txBody>
          <a:bodyPr/>
          <a:lstStyle/>
          <a:p>
            <a:fld id="{68F0619F-AB4B-4F43-A2D7-B799CBDC57DD}" type="slidenum">
              <a:rPr lang="en-AU" smtClean="0"/>
              <a:t>19</a:t>
            </a:fld>
            <a:endParaRPr lang="en-AU"/>
          </a:p>
        </p:txBody>
      </p:sp>
    </p:spTree>
    <p:extLst>
      <p:ext uri="{BB962C8B-B14F-4D97-AF65-F5344CB8AC3E}">
        <p14:creationId xmlns:p14="http://schemas.microsoft.com/office/powerpoint/2010/main" val="41363192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C03A88-1C32-14EF-1479-DE5FF3155D1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F9F269-B705-D385-7FD2-FD4CCE4E8AA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481E35D-F067-F639-E1AC-EE19031116A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000" b="0" i="0" u="none" strike="noStrike" baseline="0" dirty="0">
                <a:solidFill>
                  <a:srgbClr val="000000"/>
                </a:solidFill>
                <a:latin typeface="Arial" panose="020B0604020202020204" pitchFamily="34" charset="0"/>
              </a:rPr>
              <a:t>A </a:t>
            </a:r>
            <a:r>
              <a:rPr lang="en-AU" sz="1000" b="1" i="0" u="none" strike="noStrike" baseline="0" dirty="0">
                <a:solidFill>
                  <a:srgbClr val="000000"/>
                </a:solidFill>
                <a:latin typeface="Arial" panose="020B0604020202020204" pitchFamily="34" charset="0"/>
              </a:rPr>
              <a:t>contractual chain </a:t>
            </a:r>
            <a:r>
              <a:rPr lang="en-AU" sz="1000" b="0" i="0" u="none" strike="noStrike" baseline="0" dirty="0">
                <a:solidFill>
                  <a:srgbClr val="000000"/>
                </a:solidFill>
                <a:latin typeface="Arial" panose="020B0604020202020204" pitchFamily="34" charset="0"/>
              </a:rPr>
              <a:t>refers to the situation where, in relation to the same project or work matter, there are multiple contractors and subcontractors. There can be several levels in a contractual chain. For example, a client may engage a head contractor to undertake maintenance or deliver a logistics project. The head contractor may engage other contractors to undertake parts of the project, and these contractors may engage subcontractors to carry out particular activities that the contractor is to deliver. </a:t>
            </a:r>
            <a:endParaRPr lang="en-AU" sz="1000" kern="1500" dirty="0"/>
          </a:p>
          <a:p>
            <a:pPr algn="l"/>
            <a:endParaRPr lang="en-AU" sz="1000" b="0" i="0" dirty="0">
              <a:solidFill>
                <a:srgbClr val="000000"/>
              </a:solidFill>
              <a:effectLst/>
              <a:latin typeface="Arial Nova" panose="020B0504020202020204" pitchFamily="34" charset="0"/>
            </a:endParaRPr>
          </a:p>
        </p:txBody>
      </p:sp>
      <p:sp>
        <p:nvSpPr>
          <p:cNvPr id="4" name="Slide Number Placeholder 3">
            <a:extLst>
              <a:ext uri="{FF2B5EF4-FFF2-40B4-BE49-F238E27FC236}">
                <a16:creationId xmlns:a16="http://schemas.microsoft.com/office/drawing/2014/main" id="{B7C34B2A-05B8-7D27-6894-A74CA17BD6A5}"/>
              </a:ext>
            </a:extLst>
          </p:cNvPr>
          <p:cNvSpPr>
            <a:spLocks noGrp="1"/>
          </p:cNvSpPr>
          <p:nvPr>
            <p:ph type="sldNum" sz="quarter" idx="5"/>
          </p:nvPr>
        </p:nvSpPr>
        <p:spPr/>
        <p:txBody>
          <a:bodyPr/>
          <a:lstStyle/>
          <a:p>
            <a:fld id="{68F0619F-AB4B-4F43-A2D7-B799CBDC57DD}" type="slidenum">
              <a:rPr lang="en-AU" smtClean="0"/>
              <a:t>2</a:t>
            </a:fld>
            <a:endParaRPr lang="en-AU"/>
          </a:p>
        </p:txBody>
      </p:sp>
    </p:spTree>
    <p:extLst>
      <p:ext uri="{BB962C8B-B14F-4D97-AF65-F5344CB8AC3E}">
        <p14:creationId xmlns:p14="http://schemas.microsoft.com/office/powerpoint/2010/main" val="34708338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591F20-6178-0E8A-8BB1-9B25763D59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AC4B37-F725-44D2-07A0-ED88A70970F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83DE0F-0B40-F8A0-AEF6-313D6834A55D}"/>
              </a:ext>
            </a:extLst>
          </p:cNvPr>
          <p:cNvSpPr>
            <a:spLocks noGrp="1"/>
          </p:cNvSpPr>
          <p:nvPr>
            <p:ph type="body" idx="1"/>
          </p:nvPr>
        </p:nvSpPr>
        <p:spPr/>
        <p:txBody>
          <a:bodyPr/>
          <a:lstStyle/>
          <a:p>
            <a:pPr marL="0" indent="0" algn="l">
              <a:buFont typeface="Arial" panose="020B0604020202020204" pitchFamily="34" charset="0"/>
              <a:buNone/>
            </a:pPr>
            <a:endParaRPr lang="en-AU" sz="1000" b="0" i="0" dirty="0">
              <a:solidFill>
                <a:srgbClr val="000000"/>
              </a:solidFill>
              <a:effectLst/>
              <a:latin typeface="Arial Nova" panose="020B0504020202020204" pitchFamily="34" charset="0"/>
            </a:endParaRPr>
          </a:p>
        </p:txBody>
      </p:sp>
      <p:sp>
        <p:nvSpPr>
          <p:cNvPr id="4" name="Slide Number Placeholder 3">
            <a:extLst>
              <a:ext uri="{FF2B5EF4-FFF2-40B4-BE49-F238E27FC236}">
                <a16:creationId xmlns:a16="http://schemas.microsoft.com/office/drawing/2014/main" id="{6810AA5B-20B2-61B6-0902-415476A52FBF}"/>
              </a:ext>
            </a:extLst>
          </p:cNvPr>
          <p:cNvSpPr>
            <a:spLocks noGrp="1"/>
          </p:cNvSpPr>
          <p:nvPr>
            <p:ph type="sldNum" sz="quarter" idx="5"/>
          </p:nvPr>
        </p:nvSpPr>
        <p:spPr/>
        <p:txBody>
          <a:bodyPr/>
          <a:lstStyle/>
          <a:p>
            <a:fld id="{68F0619F-AB4B-4F43-A2D7-B799CBDC57DD}" type="slidenum">
              <a:rPr lang="en-AU" smtClean="0"/>
              <a:t>20</a:t>
            </a:fld>
            <a:endParaRPr lang="en-AU"/>
          </a:p>
        </p:txBody>
      </p:sp>
    </p:spTree>
    <p:extLst>
      <p:ext uri="{BB962C8B-B14F-4D97-AF65-F5344CB8AC3E}">
        <p14:creationId xmlns:p14="http://schemas.microsoft.com/office/powerpoint/2010/main" val="24409277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000" b="0" i="0" dirty="0">
                <a:solidFill>
                  <a:srgbClr val="000000"/>
                </a:solidFill>
                <a:effectLst/>
                <a:latin typeface="Arial Nova" panose="020B0504020202020204" pitchFamily="34" charset="0"/>
              </a:rPr>
              <a:t>WHSQ have responded to some terrible tragedies in 2024 in the cane supply area.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000" b="0" i="0" dirty="0">
                <a:solidFill>
                  <a:srgbClr val="000000"/>
                </a:solidFill>
                <a:effectLst/>
                <a:latin typeface="Arial Nova" panose="020B0504020202020204" pitchFamily="34" charset="0"/>
              </a:rPr>
              <a:t>Along with Canegrowers and NHVR we are taking a roadshow from Cairns to Bundaberg giving guidance to the industry on their duties in these chains.</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000" b="0" i="0" dirty="0">
                <a:solidFill>
                  <a:srgbClr val="000000"/>
                </a:solidFill>
                <a:effectLst/>
                <a:latin typeface="Arial Nova" panose="020B0504020202020204" pitchFamily="34" charset="0"/>
              </a:rPr>
              <a:t>Not withstanding the factory and sub contractors fall into the same category during the maintenance season whether it is with a PC on site or external contractors assisting with maintenance.</a:t>
            </a:r>
          </a:p>
        </p:txBody>
      </p:sp>
      <p:sp>
        <p:nvSpPr>
          <p:cNvPr id="4" name="Slide Number Placeholder 3"/>
          <p:cNvSpPr>
            <a:spLocks noGrp="1"/>
          </p:cNvSpPr>
          <p:nvPr>
            <p:ph type="sldNum" sz="quarter" idx="5"/>
          </p:nvPr>
        </p:nvSpPr>
        <p:spPr/>
        <p:txBody>
          <a:bodyPr/>
          <a:lstStyle/>
          <a:p>
            <a:fld id="{68F0619F-AB4B-4F43-A2D7-B799CBDC57DD}" type="slidenum">
              <a:rPr lang="en-AU" smtClean="0"/>
              <a:t>3</a:t>
            </a:fld>
            <a:endParaRPr lang="en-AU"/>
          </a:p>
        </p:txBody>
      </p:sp>
    </p:spTree>
    <p:extLst>
      <p:ext uri="{BB962C8B-B14F-4D97-AF65-F5344CB8AC3E}">
        <p14:creationId xmlns:p14="http://schemas.microsoft.com/office/powerpoint/2010/main" val="8074391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093FE0-DACB-4E73-CDD6-6DEAE8F4CA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8BB365-B150-007B-8672-A074BD5CFD1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031704E-63FD-6D03-DE19-8B14347CB05E}"/>
              </a:ext>
            </a:extLst>
          </p:cNvPr>
          <p:cNvSpPr>
            <a:spLocks noGrp="1"/>
          </p:cNvSpPr>
          <p:nvPr>
            <p:ph type="body" idx="1"/>
          </p:nvPr>
        </p:nvSpPr>
        <p:spPr/>
        <p:txBody>
          <a:bodyPr/>
          <a:lstStyle/>
          <a:p>
            <a:pPr algn="l"/>
            <a:r>
              <a:rPr lang="en-AU" sz="1000" b="0" i="0" dirty="0">
                <a:solidFill>
                  <a:srgbClr val="000000"/>
                </a:solidFill>
                <a:effectLst/>
                <a:latin typeface="Arial Nova" panose="020B0504020202020204" pitchFamily="34" charset="0"/>
              </a:rPr>
              <a:t>Part 2 of the work health and safety act is titled “Health and Safety Duties”</a:t>
            </a:r>
          </a:p>
          <a:p>
            <a:pPr algn="l"/>
            <a:endParaRPr lang="en-AU" sz="1000" b="0" i="0" dirty="0">
              <a:solidFill>
                <a:srgbClr val="000000"/>
              </a:solidFill>
              <a:effectLst/>
              <a:latin typeface="Arial Nova" panose="020B0504020202020204" pitchFamily="34" charset="0"/>
            </a:endParaRPr>
          </a:p>
          <a:p>
            <a:pPr algn="l"/>
            <a:r>
              <a:rPr lang="en-AU" sz="1000" b="0" i="0" dirty="0">
                <a:solidFill>
                  <a:srgbClr val="000000"/>
                </a:solidFill>
                <a:effectLst/>
                <a:latin typeface="Arial Nova" panose="020B0504020202020204" pitchFamily="34" charset="0"/>
              </a:rPr>
              <a:t>A miller owns a farm, they engage a farm manager as an employee they use contractors to spray chemicals, fertilize and harvest from the property. </a:t>
            </a:r>
          </a:p>
          <a:p>
            <a:pPr algn="l"/>
            <a:r>
              <a:rPr lang="en-AU" sz="1000" b="0" i="0" dirty="0">
                <a:solidFill>
                  <a:srgbClr val="000000"/>
                </a:solidFill>
                <a:effectLst/>
                <a:latin typeface="Arial Nova" panose="020B0504020202020204" pitchFamily="34" charset="0"/>
              </a:rPr>
              <a:t>The duty of the farm manager is to identify risks and hazards to the contractors. </a:t>
            </a:r>
          </a:p>
          <a:p>
            <a:pPr algn="l"/>
            <a:endParaRPr lang="en-AU" sz="1000" b="0" i="0" dirty="0">
              <a:solidFill>
                <a:srgbClr val="000000"/>
              </a:solidFill>
              <a:effectLst/>
              <a:latin typeface="Arial Nova" panose="020B0504020202020204" pitchFamily="34" charset="0"/>
            </a:endParaRPr>
          </a:p>
          <a:p>
            <a:pPr algn="l"/>
            <a:r>
              <a:rPr lang="en-AU" sz="1000" b="0" i="0" dirty="0">
                <a:solidFill>
                  <a:srgbClr val="000000"/>
                </a:solidFill>
                <a:effectLst/>
                <a:latin typeface="Arial Nova" panose="020B0504020202020204" pitchFamily="34" charset="0"/>
              </a:rPr>
              <a:t>Contractors have duties to perform in a safe manner. This includes directors and workers of the sub contractors.</a:t>
            </a:r>
          </a:p>
          <a:p>
            <a:pPr algn="l"/>
            <a:r>
              <a:rPr lang="en-AU" sz="1000" b="0" i="0" dirty="0">
                <a:solidFill>
                  <a:srgbClr val="000000"/>
                </a:solidFill>
                <a:effectLst/>
                <a:latin typeface="Arial Nova" panose="020B0504020202020204" pitchFamily="34" charset="0"/>
              </a:rPr>
              <a:t>The duties of these sub contractors are not totally transferred by their engagement.</a:t>
            </a:r>
          </a:p>
        </p:txBody>
      </p:sp>
      <p:sp>
        <p:nvSpPr>
          <p:cNvPr id="4" name="Slide Number Placeholder 3">
            <a:extLst>
              <a:ext uri="{FF2B5EF4-FFF2-40B4-BE49-F238E27FC236}">
                <a16:creationId xmlns:a16="http://schemas.microsoft.com/office/drawing/2014/main" id="{47B94FF0-F709-9D27-1527-5F3EDC588E2E}"/>
              </a:ext>
            </a:extLst>
          </p:cNvPr>
          <p:cNvSpPr>
            <a:spLocks noGrp="1"/>
          </p:cNvSpPr>
          <p:nvPr>
            <p:ph type="sldNum" sz="quarter" idx="5"/>
          </p:nvPr>
        </p:nvSpPr>
        <p:spPr/>
        <p:txBody>
          <a:bodyPr/>
          <a:lstStyle/>
          <a:p>
            <a:fld id="{68F0619F-AB4B-4F43-A2D7-B799CBDC57DD}" type="slidenum">
              <a:rPr lang="en-AU" smtClean="0"/>
              <a:t>4</a:t>
            </a:fld>
            <a:endParaRPr lang="en-AU"/>
          </a:p>
        </p:txBody>
      </p:sp>
    </p:spTree>
    <p:extLst>
      <p:ext uri="{BB962C8B-B14F-4D97-AF65-F5344CB8AC3E}">
        <p14:creationId xmlns:p14="http://schemas.microsoft.com/office/powerpoint/2010/main" val="12700721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FA05B7-27CB-D0FD-E386-6BB538699A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81F5D4-FF1B-8B81-B4BB-56701AB86B2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8D053E8-348A-8CDE-F44D-864EBF52960E}"/>
              </a:ext>
            </a:extLst>
          </p:cNvPr>
          <p:cNvSpPr>
            <a:spLocks noGrp="1"/>
          </p:cNvSpPr>
          <p:nvPr>
            <p:ph type="body" idx="1"/>
          </p:nvPr>
        </p:nvSpPr>
        <p:spPr/>
        <p:txBody>
          <a:bodyPr/>
          <a:lstStyle/>
          <a:p>
            <a:pPr algn="l"/>
            <a:r>
              <a:rPr lang="en-AU" sz="1000" b="0" i="0" dirty="0">
                <a:solidFill>
                  <a:srgbClr val="000000"/>
                </a:solidFill>
                <a:effectLst/>
                <a:latin typeface="Arial Nova" panose="020B0504020202020204" pitchFamily="34" charset="0"/>
              </a:rPr>
              <a:t>Duty holders</a:t>
            </a:r>
          </a:p>
          <a:p>
            <a:pPr algn="l"/>
            <a:endParaRPr lang="en-AU" sz="1000" b="0" i="0" dirty="0">
              <a:solidFill>
                <a:srgbClr val="000000"/>
              </a:solidFill>
              <a:effectLst/>
              <a:latin typeface="Arial Nova" panose="020B0504020202020204" pitchFamily="34" charset="0"/>
            </a:endParaRPr>
          </a:p>
          <a:p>
            <a:pPr algn="l"/>
            <a:r>
              <a:rPr lang="en-AU" sz="1000" b="0" i="0" dirty="0">
                <a:solidFill>
                  <a:srgbClr val="000000"/>
                </a:solidFill>
                <a:effectLst/>
                <a:latin typeface="Arial Nova" panose="020B0504020202020204" pitchFamily="34" charset="0"/>
              </a:rPr>
              <a:t>The farm can be a farmer through to a company running a farm</a:t>
            </a:r>
          </a:p>
          <a:p>
            <a:pPr algn="l"/>
            <a:endParaRPr lang="en-AU" sz="1000" b="0" i="0" dirty="0">
              <a:solidFill>
                <a:srgbClr val="000000"/>
              </a:solidFill>
              <a:effectLst/>
              <a:latin typeface="Arial Nova" panose="020B0504020202020204" pitchFamily="34" charset="0"/>
            </a:endParaRPr>
          </a:p>
          <a:p>
            <a:pPr algn="l"/>
            <a:r>
              <a:rPr lang="en-AU" sz="1000" b="0" i="0" dirty="0">
                <a:solidFill>
                  <a:srgbClr val="000000"/>
                </a:solidFill>
                <a:effectLst/>
                <a:latin typeface="Arial Nova" panose="020B0504020202020204" pitchFamily="34" charset="0"/>
              </a:rPr>
              <a:t>Harvesting contractor (Sub Contractor)</a:t>
            </a:r>
          </a:p>
          <a:p>
            <a:pPr algn="l"/>
            <a:endParaRPr lang="en-AU" sz="1000" b="0" i="0" dirty="0">
              <a:solidFill>
                <a:srgbClr val="000000"/>
              </a:solidFill>
              <a:effectLst/>
              <a:latin typeface="Arial Nova" panose="020B0504020202020204" pitchFamily="34" charset="0"/>
            </a:endParaRPr>
          </a:p>
          <a:p>
            <a:pPr algn="l"/>
            <a:r>
              <a:rPr lang="en-AU" sz="1000" b="0" i="0" dirty="0">
                <a:solidFill>
                  <a:srgbClr val="000000"/>
                </a:solidFill>
                <a:effectLst/>
                <a:latin typeface="Arial Nova" panose="020B0504020202020204" pitchFamily="34" charset="0"/>
              </a:rPr>
              <a:t>Road Manager</a:t>
            </a:r>
          </a:p>
          <a:p>
            <a:pPr algn="l"/>
            <a:endParaRPr lang="en-AU" sz="1000" b="0" i="0" dirty="0">
              <a:solidFill>
                <a:srgbClr val="000000"/>
              </a:solidFill>
              <a:effectLst/>
              <a:latin typeface="Arial Nova" panose="020B0504020202020204" pitchFamily="34" charset="0"/>
            </a:endParaRPr>
          </a:p>
          <a:p>
            <a:pPr algn="l"/>
            <a:r>
              <a:rPr lang="en-AU" sz="1000" b="0" i="0" dirty="0">
                <a:solidFill>
                  <a:srgbClr val="000000"/>
                </a:solidFill>
                <a:effectLst/>
                <a:latin typeface="Arial Nova" panose="020B0504020202020204" pitchFamily="34" charset="0"/>
              </a:rPr>
              <a:t>Cane siding miller or grower owned </a:t>
            </a:r>
          </a:p>
          <a:p>
            <a:pPr algn="l"/>
            <a:endParaRPr lang="en-AU" sz="1000" b="0" i="0" dirty="0">
              <a:solidFill>
                <a:srgbClr val="000000"/>
              </a:solidFill>
              <a:effectLst/>
              <a:latin typeface="Arial Nova" panose="020B0504020202020204" pitchFamily="34" charset="0"/>
            </a:endParaRPr>
          </a:p>
          <a:p>
            <a:pPr algn="l"/>
            <a:r>
              <a:rPr lang="en-AU" sz="1000" b="0" i="0" dirty="0">
                <a:solidFill>
                  <a:srgbClr val="000000"/>
                </a:solidFill>
                <a:effectLst/>
                <a:latin typeface="Arial Nova" panose="020B0504020202020204" pitchFamily="34" charset="0"/>
              </a:rPr>
              <a:t>Cane railway </a:t>
            </a:r>
          </a:p>
        </p:txBody>
      </p:sp>
      <p:sp>
        <p:nvSpPr>
          <p:cNvPr id="4" name="Slide Number Placeholder 3">
            <a:extLst>
              <a:ext uri="{FF2B5EF4-FFF2-40B4-BE49-F238E27FC236}">
                <a16:creationId xmlns:a16="http://schemas.microsoft.com/office/drawing/2014/main" id="{5CDD0BAF-8857-50EB-C0D8-563DB115D801}"/>
              </a:ext>
            </a:extLst>
          </p:cNvPr>
          <p:cNvSpPr>
            <a:spLocks noGrp="1"/>
          </p:cNvSpPr>
          <p:nvPr>
            <p:ph type="sldNum" sz="quarter" idx="5"/>
          </p:nvPr>
        </p:nvSpPr>
        <p:spPr/>
        <p:txBody>
          <a:bodyPr/>
          <a:lstStyle/>
          <a:p>
            <a:fld id="{68F0619F-AB4B-4F43-A2D7-B799CBDC57DD}" type="slidenum">
              <a:rPr lang="en-AU" smtClean="0"/>
              <a:t>5</a:t>
            </a:fld>
            <a:endParaRPr lang="en-AU"/>
          </a:p>
        </p:txBody>
      </p:sp>
    </p:spTree>
    <p:extLst>
      <p:ext uri="{BB962C8B-B14F-4D97-AF65-F5344CB8AC3E}">
        <p14:creationId xmlns:p14="http://schemas.microsoft.com/office/powerpoint/2010/main" val="39410566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A5240F-EC7E-7959-C1F8-8A2CE6A491D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F1FB79-2383-CC25-8C21-2B026B580A0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4B86CE-3B6C-E1F6-18EB-822A5FBB27A1}"/>
              </a:ext>
            </a:extLst>
          </p:cNvPr>
          <p:cNvSpPr>
            <a:spLocks noGrp="1"/>
          </p:cNvSpPr>
          <p:nvPr>
            <p:ph type="body" idx="1"/>
          </p:nvPr>
        </p:nvSpPr>
        <p:spPr/>
        <p:txBody>
          <a:bodyPr/>
          <a:lstStyle/>
          <a:p>
            <a:pPr algn="l"/>
            <a:r>
              <a:rPr lang="en-AU" sz="1000" b="0" i="0" dirty="0">
                <a:solidFill>
                  <a:srgbClr val="000000"/>
                </a:solidFill>
                <a:effectLst/>
                <a:latin typeface="Arial Nova" panose="020B0504020202020204" pitchFamily="34" charset="0"/>
              </a:rPr>
              <a:t>WHO DOES THHIS AFFECT?</a:t>
            </a:r>
          </a:p>
          <a:p>
            <a:pPr algn="l"/>
            <a:endParaRPr lang="en-AU" sz="1000" b="0" i="0" dirty="0">
              <a:solidFill>
                <a:srgbClr val="000000"/>
              </a:solidFill>
              <a:effectLst/>
              <a:latin typeface="Arial Nova" panose="020B0504020202020204" pitchFamily="34" charset="0"/>
            </a:endParaRPr>
          </a:p>
          <a:p>
            <a:pPr algn="l"/>
            <a:r>
              <a:rPr lang="en-AU" sz="1000" b="0" i="0" dirty="0">
                <a:solidFill>
                  <a:srgbClr val="000000"/>
                </a:solidFill>
                <a:effectLst/>
                <a:latin typeface="Arial Nova" panose="020B0504020202020204" pitchFamily="34" charset="0"/>
              </a:rPr>
              <a:t>PCBU</a:t>
            </a:r>
          </a:p>
          <a:p>
            <a:pPr algn="l"/>
            <a:endParaRPr lang="en-AU" sz="1000" b="0" i="0" dirty="0">
              <a:solidFill>
                <a:srgbClr val="000000"/>
              </a:solidFill>
              <a:effectLst/>
              <a:latin typeface="Arial Nova" panose="020B0504020202020204" pitchFamily="34" charset="0"/>
            </a:endParaRPr>
          </a:p>
          <a:p>
            <a:pPr algn="l"/>
            <a:r>
              <a:rPr lang="en-AU" sz="1000" b="0" i="0" dirty="0">
                <a:solidFill>
                  <a:srgbClr val="000000"/>
                </a:solidFill>
                <a:effectLst/>
                <a:latin typeface="Arial Nova" panose="020B0504020202020204" pitchFamily="34" charset="0"/>
              </a:rPr>
              <a:t>Any sub contractors coming onto site</a:t>
            </a:r>
          </a:p>
          <a:p>
            <a:pPr algn="l"/>
            <a:endParaRPr lang="en-AU" sz="1000" b="0" i="0" dirty="0">
              <a:solidFill>
                <a:srgbClr val="000000"/>
              </a:solidFill>
              <a:effectLst/>
              <a:latin typeface="Arial Nova" panose="020B0504020202020204" pitchFamily="34" charset="0"/>
            </a:endParaRPr>
          </a:p>
          <a:p>
            <a:pPr algn="l"/>
            <a:r>
              <a:rPr lang="en-AU" sz="1000" b="0" i="0" dirty="0">
                <a:solidFill>
                  <a:srgbClr val="000000"/>
                </a:solidFill>
                <a:effectLst/>
                <a:latin typeface="Arial Nova" panose="020B0504020202020204" pitchFamily="34" charset="0"/>
              </a:rPr>
              <a:t>Workers and others</a:t>
            </a:r>
          </a:p>
          <a:p>
            <a:pPr algn="l"/>
            <a:endParaRPr lang="en-AU" sz="1000" b="0" i="0" dirty="0">
              <a:solidFill>
                <a:srgbClr val="000000"/>
              </a:solidFill>
              <a:effectLst/>
              <a:latin typeface="Arial Nova" panose="020B0504020202020204" pitchFamily="34" charset="0"/>
            </a:endParaRPr>
          </a:p>
          <a:p>
            <a:pPr algn="l"/>
            <a:r>
              <a:rPr lang="en-AU" sz="1000" b="0" i="0" dirty="0">
                <a:solidFill>
                  <a:srgbClr val="000000"/>
                </a:solidFill>
                <a:effectLst/>
                <a:latin typeface="Arial Nova" panose="020B0504020202020204" pitchFamily="34" charset="0"/>
              </a:rPr>
              <a:t>People who manufacture chemicals and fertilizers. People who buy machinery for example from TEMU.</a:t>
            </a:r>
          </a:p>
        </p:txBody>
      </p:sp>
      <p:sp>
        <p:nvSpPr>
          <p:cNvPr id="4" name="Slide Number Placeholder 3">
            <a:extLst>
              <a:ext uri="{FF2B5EF4-FFF2-40B4-BE49-F238E27FC236}">
                <a16:creationId xmlns:a16="http://schemas.microsoft.com/office/drawing/2014/main" id="{1D05FFA6-81E0-03B3-4512-35B408D6A81C}"/>
              </a:ext>
            </a:extLst>
          </p:cNvPr>
          <p:cNvSpPr>
            <a:spLocks noGrp="1"/>
          </p:cNvSpPr>
          <p:nvPr>
            <p:ph type="sldNum" sz="quarter" idx="5"/>
          </p:nvPr>
        </p:nvSpPr>
        <p:spPr/>
        <p:txBody>
          <a:bodyPr/>
          <a:lstStyle/>
          <a:p>
            <a:fld id="{68F0619F-AB4B-4F43-A2D7-B799CBDC57DD}" type="slidenum">
              <a:rPr lang="en-AU" smtClean="0"/>
              <a:t>6</a:t>
            </a:fld>
            <a:endParaRPr lang="en-AU"/>
          </a:p>
        </p:txBody>
      </p:sp>
    </p:spTree>
    <p:extLst>
      <p:ext uri="{BB962C8B-B14F-4D97-AF65-F5344CB8AC3E}">
        <p14:creationId xmlns:p14="http://schemas.microsoft.com/office/powerpoint/2010/main" val="16478821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692CD3-BDFC-FC2E-2051-7815538C48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4C1E58-2D31-55AD-EB21-F18673A05F3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73A079A-76F8-06DA-E923-3FD14FADA8D4}"/>
              </a:ext>
            </a:extLst>
          </p:cNvPr>
          <p:cNvSpPr>
            <a:spLocks noGrp="1"/>
          </p:cNvSpPr>
          <p:nvPr>
            <p:ph type="body" idx="1"/>
          </p:nvPr>
        </p:nvSpPr>
        <p:spPr/>
        <p:txBody>
          <a:bodyPr/>
          <a:lstStyle/>
          <a:p>
            <a:pPr algn="l"/>
            <a:r>
              <a:rPr lang="en-AU" sz="1000" b="0" i="0" dirty="0">
                <a:solidFill>
                  <a:srgbClr val="000000"/>
                </a:solidFill>
                <a:effectLst/>
                <a:latin typeface="Arial Nova" panose="020B0504020202020204" pitchFamily="34" charset="0"/>
              </a:rPr>
              <a:t>Duty to consult OTHERS</a:t>
            </a:r>
          </a:p>
          <a:p>
            <a:pPr algn="l"/>
            <a:endParaRPr lang="en-AU" sz="1000" b="0" i="0" dirty="0">
              <a:solidFill>
                <a:srgbClr val="000000"/>
              </a:solidFill>
              <a:effectLst/>
              <a:latin typeface="Arial Nova" panose="020B0504020202020204" pitchFamily="34" charset="0"/>
            </a:endParaRPr>
          </a:p>
          <a:p>
            <a:pPr algn="l"/>
            <a:r>
              <a:rPr lang="en-AU" sz="1000" b="0" i="0" dirty="0">
                <a:solidFill>
                  <a:srgbClr val="000000"/>
                </a:solidFill>
                <a:effectLst/>
                <a:latin typeface="Arial Nova" panose="020B0504020202020204" pitchFamily="34" charset="0"/>
              </a:rPr>
              <a:t>Who are these people</a:t>
            </a:r>
          </a:p>
          <a:p>
            <a:pPr algn="l"/>
            <a:r>
              <a:rPr lang="en-AU" sz="1000" b="0" i="0" dirty="0">
                <a:solidFill>
                  <a:srgbClr val="000000"/>
                </a:solidFill>
                <a:effectLst/>
                <a:latin typeface="Arial Nova" panose="020B0504020202020204" pitchFamily="34" charset="0"/>
              </a:rPr>
              <a:t>In the factory work groups who are affected by sub contractor maintenance activities.</a:t>
            </a:r>
          </a:p>
          <a:p>
            <a:pPr algn="l"/>
            <a:r>
              <a:rPr lang="en-AU" sz="1000" b="0" i="0" dirty="0">
                <a:solidFill>
                  <a:srgbClr val="000000"/>
                </a:solidFill>
                <a:effectLst/>
                <a:latin typeface="Arial Nova" panose="020B0504020202020204" pitchFamily="34" charset="0"/>
              </a:rPr>
              <a:t>On a farm</a:t>
            </a:r>
          </a:p>
          <a:p>
            <a:pPr algn="l"/>
            <a:r>
              <a:rPr lang="en-AU" sz="1000" b="0" i="0" dirty="0">
                <a:solidFill>
                  <a:srgbClr val="000000"/>
                </a:solidFill>
                <a:effectLst/>
                <a:latin typeface="Arial Nova" panose="020B0504020202020204" pitchFamily="34" charset="0"/>
              </a:rPr>
              <a:t>Deliveries </a:t>
            </a:r>
          </a:p>
          <a:p>
            <a:pPr algn="l"/>
            <a:r>
              <a:rPr lang="en-AU" sz="1000" b="0" i="0" dirty="0">
                <a:solidFill>
                  <a:srgbClr val="000000"/>
                </a:solidFill>
                <a:effectLst/>
                <a:latin typeface="Arial Nova" panose="020B0504020202020204" pitchFamily="34" charset="0"/>
              </a:rPr>
              <a:t>Mill mud</a:t>
            </a:r>
          </a:p>
          <a:p>
            <a:pPr algn="l"/>
            <a:r>
              <a:rPr lang="en-AU" sz="1000" b="0" i="0" dirty="0">
                <a:solidFill>
                  <a:srgbClr val="000000"/>
                </a:solidFill>
                <a:effectLst/>
                <a:latin typeface="Arial Nova" panose="020B0504020202020204" pitchFamily="34" charset="0"/>
              </a:rPr>
              <a:t>Fertilizer</a:t>
            </a:r>
          </a:p>
          <a:p>
            <a:pPr algn="l"/>
            <a:endParaRPr lang="en-AU" sz="1000" b="0" i="0" dirty="0">
              <a:solidFill>
                <a:srgbClr val="000000"/>
              </a:solidFill>
              <a:effectLst/>
              <a:latin typeface="Arial Nova" panose="020B0504020202020204" pitchFamily="34" charset="0"/>
            </a:endParaRPr>
          </a:p>
          <a:p>
            <a:pPr algn="l"/>
            <a:r>
              <a:rPr lang="en-AU" sz="1000" b="0" i="0" dirty="0">
                <a:solidFill>
                  <a:srgbClr val="000000"/>
                </a:solidFill>
                <a:effectLst/>
                <a:latin typeface="Arial Nova" panose="020B0504020202020204" pitchFamily="34" charset="0"/>
              </a:rPr>
              <a:t>Contractors</a:t>
            </a:r>
          </a:p>
          <a:p>
            <a:pPr algn="l"/>
            <a:r>
              <a:rPr lang="en-AU" sz="1000" b="0" i="0" dirty="0">
                <a:solidFill>
                  <a:srgbClr val="000000"/>
                </a:solidFill>
                <a:effectLst/>
                <a:latin typeface="Arial Nova" panose="020B0504020202020204" pitchFamily="34" charset="0"/>
              </a:rPr>
              <a:t>Irrigators</a:t>
            </a:r>
          </a:p>
          <a:p>
            <a:pPr algn="l"/>
            <a:r>
              <a:rPr lang="en-AU" sz="1000" b="0" i="0" dirty="0">
                <a:solidFill>
                  <a:srgbClr val="000000"/>
                </a:solidFill>
                <a:effectLst/>
                <a:latin typeface="Arial Nova" panose="020B0504020202020204" pitchFamily="34" charset="0"/>
              </a:rPr>
              <a:t>Drone operators</a:t>
            </a:r>
          </a:p>
          <a:p>
            <a:pPr algn="l"/>
            <a:r>
              <a:rPr lang="en-AU" sz="1000" b="0" i="0" dirty="0">
                <a:solidFill>
                  <a:srgbClr val="000000"/>
                </a:solidFill>
                <a:effectLst/>
                <a:latin typeface="Arial Nova" panose="020B0504020202020204" pitchFamily="34" charset="0"/>
              </a:rPr>
              <a:t>Aerial sprayers</a:t>
            </a:r>
          </a:p>
          <a:p>
            <a:pPr algn="l"/>
            <a:r>
              <a:rPr lang="en-AU" sz="1000" b="0" i="0" dirty="0">
                <a:solidFill>
                  <a:srgbClr val="000000"/>
                </a:solidFill>
                <a:effectLst/>
                <a:latin typeface="Arial Nova" panose="020B0504020202020204" pitchFamily="34" charset="0"/>
              </a:rPr>
              <a:t>Harvesting and haulout operators</a:t>
            </a:r>
          </a:p>
          <a:p>
            <a:pPr algn="l"/>
            <a:r>
              <a:rPr lang="en-AU" sz="1000" b="0" i="0" dirty="0">
                <a:solidFill>
                  <a:srgbClr val="000000"/>
                </a:solidFill>
                <a:effectLst/>
                <a:latin typeface="Arial Nova" panose="020B0504020202020204" pitchFamily="34" charset="0"/>
              </a:rPr>
              <a:t>Ergon</a:t>
            </a:r>
          </a:p>
          <a:p>
            <a:pPr algn="l"/>
            <a:endParaRPr lang="en-AU" sz="1000" b="0" i="0" dirty="0">
              <a:solidFill>
                <a:srgbClr val="000000"/>
              </a:solidFill>
              <a:effectLst/>
              <a:latin typeface="Arial Nova" panose="020B0504020202020204" pitchFamily="34" charset="0"/>
            </a:endParaRPr>
          </a:p>
          <a:p>
            <a:pPr algn="l"/>
            <a:r>
              <a:rPr lang="en-AU" sz="1000" b="0" i="0" dirty="0">
                <a:solidFill>
                  <a:srgbClr val="000000"/>
                </a:solidFill>
                <a:effectLst/>
                <a:latin typeface="Arial Nova" panose="020B0504020202020204" pitchFamily="34" charset="0"/>
              </a:rPr>
              <a:t>Workers and others on farm</a:t>
            </a:r>
          </a:p>
          <a:p>
            <a:pPr algn="l"/>
            <a:r>
              <a:rPr lang="en-AU" sz="1000" b="0" i="0" dirty="0">
                <a:solidFill>
                  <a:srgbClr val="000000"/>
                </a:solidFill>
                <a:effectLst/>
                <a:latin typeface="Arial Nova" panose="020B0504020202020204" pitchFamily="34" charset="0"/>
              </a:rPr>
              <a:t>Agronomist</a:t>
            </a:r>
          </a:p>
          <a:p>
            <a:pPr algn="l"/>
            <a:r>
              <a:rPr lang="en-AU" sz="1000" b="0" i="0" dirty="0">
                <a:solidFill>
                  <a:srgbClr val="000000"/>
                </a:solidFill>
                <a:effectLst/>
                <a:latin typeface="Arial Nova" panose="020B0504020202020204" pitchFamily="34" charset="0"/>
              </a:rPr>
              <a:t>Planters</a:t>
            </a:r>
          </a:p>
          <a:p>
            <a:pPr algn="l"/>
            <a:r>
              <a:rPr lang="en-AU" sz="1000" b="0" i="0" dirty="0">
                <a:solidFill>
                  <a:srgbClr val="000000"/>
                </a:solidFill>
                <a:effectLst/>
                <a:latin typeface="Arial Nova" panose="020B0504020202020204" pitchFamily="34" charset="0"/>
              </a:rPr>
              <a:t>Me and other government workers</a:t>
            </a:r>
          </a:p>
          <a:p>
            <a:pPr algn="l"/>
            <a:endParaRPr lang="en-AU" sz="1000" b="0" i="0" dirty="0">
              <a:solidFill>
                <a:srgbClr val="000000"/>
              </a:solidFill>
              <a:effectLst/>
              <a:latin typeface="Arial Nova" panose="020B0504020202020204" pitchFamily="34" charset="0"/>
            </a:endParaRPr>
          </a:p>
        </p:txBody>
      </p:sp>
      <p:sp>
        <p:nvSpPr>
          <p:cNvPr id="4" name="Slide Number Placeholder 3">
            <a:extLst>
              <a:ext uri="{FF2B5EF4-FFF2-40B4-BE49-F238E27FC236}">
                <a16:creationId xmlns:a16="http://schemas.microsoft.com/office/drawing/2014/main" id="{854E395C-95B3-712B-2160-B28BD4EE9497}"/>
              </a:ext>
            </a:extLst>
          </p:cNvPr>
          <p:cNvSpPr>
            <a:spLocks noGrp="1"/>
          </p:cNvSpPr>
          <p:nvPr>
            <p:ph type="sldNum" sz="quarter" idx="5"/>
          </p:nvPr>
        </p:nvSpPr>
        <p:spPr/>
        <p:txBody>
          <a:bodyPr/>
          <a:lstStyle/>
          <a:p>
            <a:fld id="{68F0619F-AB4B-4F43-A2D7-B799CBDC57DD}" type="slidenum">
              <a:rPr lang="en-AU" smtClean="0"/>
              <a:t>7</a:t>
            </a:fld>
            <a:endParaRPr lang="en-AU"/>
          </a:p>
        </p:txBody>
      </p:sp>
    </p:spTree>
    <p:extLst>
      <p:ext uri="{BB962C8B-B14F-4D97-AF65-F5344CB8AC3E}">
        <p14:creationId xmlns:p14="http://schemas.microsoft.com/office/powerpoint/2010/main" val="35928038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5F2707-D277-7ED1-3CB6-417E2AB32E5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A8AFF5-15A5-EF6B-C088-ED33736E69D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EA9BCF4-9E9A-6512-4BE7-97B7B01AEE89}"/>
              </a:ext>
            </a:extLst>
          </p:cNvPr>
          <p:cNvSpPr>
            <a:spLocks noGrp="1"/>
          </p:cNvSpPr>
          <p:nvPr>
            <p:ph type="body" idx="1"/>
          </p:nvPr>
        </p:nvSpPr>
        <p:spPr/>
        <p:txBody>
          <a:bodyPr/>
          <a:lstStyle/>
          <a:p>
            <a:pPr algn="l"/>
            <a:r>
              <a:rPr lang="en-AU" sz="1000" b="0" i="0" dirty="0">
                <a:solidFill>
                  <a:srgbClr val="000000"/>
                </a:solidFill>
                <a:effectLst/>
                <a:latin typeface="Arial Nova" panose="020B0504020202020204" pitchFamily="34" charset="0"/>
              </a:rPr>
              <a:t>What does reasonably practicable look like</a:t>
            </a:r>
          </a:p>
          <a:p>
            <a:pPr algn="l"/>
            <a:endParaRPr lang="en-AU" sz="1000" b="0" i="0" dirty="0">
              <a:solidFill>
                <a:srgbClr val="000000"/>
              </a:solidFill>
              <a:effectLst/>
              <a:latin typeface="Arial Nova" panose="020B0504020202020204" pitchFamily="34" charset="0"/>
            </a:endParaRPr>
          </a:p>
          <a:p>
            <a:r>
              <a:rPr lang="en-US" sz="1000" kern="1200" dirty="0">
                <a:solidFill>
                  <a:schemeClr val="tx1"/>
                </a:solidFill>
                <a:effectLst/>
                <a:latin typeface="+mn-lt"/>
                <a:ea typeface="+mn-ea"/>
                <a:cs typeface="+mn-cs"/>
              </a:rPr>
              <a:t>The term ‘reasonably practicable’ is defined in the WHS Act (section 18) to mean that which is—or was reasonably able to be done—taking into account and weighing up all matters relevant to the circumstances in which the risk was considered, including: </a:t>
            </a:r>
            <a:endParaRPr lang="en-AU" sz="1000" kern="1200" dirty="0">
              <a:solidFill>
                <a:schemeClr val="tx1"/>
              </a:solidFill>
              <a:effectLst/>
              <a:latin typeface="+mn-lt"/>
              <a:ea typeface="+mn-ea"/>
              <a:cs typeface="+mn-cs"/>
            </a:endParaRPr>
          </a:p>
          <a:p>
            <a:r>
              <a:rPr lang="en-US" sz="1000" kern="1200" dirty="0">
                <a:solidFill>
                  <a:schemeClr val="tx1"/>
                </a:solidFill>
                <a:effectLst/>
                <a:latin typeface="+mn-lt"/>
                <a:ea typeface="+mn-ea"/>
                <a:cs typeface="+mn-cs"/>
              </a:rPr>
              <a:t>&gt;	the likelihood of the relevant hazards or risk occurring</a:t>
            </a:r>
            <a:endParaRPr lang="en-AU" sz="1000" kern="1200" dirty="0">
              <a:solidFill>
                <a:schemeClr val="tx1"/>
              </a:solidFill>
              <a:effectLst/>
              <a:latin typeface="+mn-lt"/>
              <a:ea typeface="+mn-ea"/>
              <a:cs typeface="+mn-cs"/>
            </a:endParaRPr>
          </a:p>
          <a:p>
            <a:r>
              <a:rPr lang="en-US" sz="1000" kern="1200" dirty="0">
                <a:solidFill>
                  <a:schemeClr val="tx1"/>
                </a:solidFill>
                <a:effectLst/>
                <a:latin typeface="+mn-lt"/>
                <a:ea typeface="+mn-ea"/>
                <a:cs typeface="+mn-cs"/>
              </a:rPr>
              <a:t>&gt;	the degree of harm that might result from the hazard or risk </a:t>
            </a:r>
            <a:endParaRPr lang="en-AU" sz="1000" kern="1200" dirty="0">
              <a:solidFill>
                <a:schemeClr val="tx1"/>
              </a:solidFill>
              <a:effectLst/>
              <a:latin typeface="+mn-lt"/>
              <a:ea typeface="+mn-ea"/>
              <a:cs typeface="+mn-cs"/>
            </a:endParaRPr>
          </a:p>
          <a:p>
            <a:r>
              <a:rPr lang="en-US" sz="1000" kern="1200" dirty="0">
                <a:solidFill>
                  <a:schemeClr val="tx1"/>
                </a:solidFill>
                <a:effectLst/>
                <a:latin typeface="+mn-lt"/>
                <a:ea typeface="+mn-ea"/>
                <a:cs typeface="+mn-cs"/>
              </a:rPr>
              <a:t>&gt;	what the person knows about the hazard or risk and the ways of eliminating or minimizing the risk </a:t>
            </a:r>
            <a:endParaRPr lang="en-AU" sz="1000" kern="1200" dirty="0">
              <a:solidFill>
                <a:schemeClr val="tx1"/>
              </a:solidFill>
              <a:effectLst/>
              <a:latin typeface="+mn-lt"/>
              <a:ea typeface="+mn-ea"/>
              <a:cs typeface="+mn-cs"/>
            </a:endParaRPr>
          </a:p>
          <a:p>
            <a:r>
              <a:rPr lang="en-US" sz="1000" kern="1200" dirty="0">
                <a:solidFill>
                  <a:schemeClr val="tx1"/>
                </a:solidFill>
                <a:effectLst/>
                <a:latin typeface="+mn-lt"/>
                <a:ea typeface="+mn-ea"/>
                <a:cs typeface="+mn-cs"/>
              </a:rPr>
              <a:t>&gt;	the availability and suitability of ways to eliminate or minimise the risk.</a:t>
            </a:r>
            <a:endParaRPr lang="en-AU" sz="1000" kern="1200" dirty="0">
              <a:solidFill>
                <a:schemeClr val="tx1"/>
              </a:solidFill>
              <a:effectLst/>
              <a:latin typeface="+mn-lt"/>
              <a:ea typeface="+mn-ea"/>
              <a:cs typeface="+mn-cs"/>
            </a:endParaRPr>
          </a:p>
          <a:p>
            <a:r>
              <a:rPr lang="en-AU" sz="1000" kern="1200" dirty="0">
                <a:solidFill>
                  <a:schemeClr val="tx1"/>
                </a:solidFill>
                <a:effectLst/>
                <a:latin typeface="+mn-lt"/>
                <a:ea typeface="+mn-ea"/>
                <a:cs typeface="+mn-cs"/>
              </a:rPr>
              <a:t>After assessing the extent of the risk and the ways to eliminate or minimise the risk, duty holders must also consider whether the cost is grossly disproportionate to the risk. </a:t>
            </a:r>
            <a:endParaRPr lang="en-AU" sz="1000" dirty="0"/>
          </a:p>
          <a:p>
            <a:pPr algn="l"/>
            <a:endParaRPr lang="en-AU" sz="1000" b="0" i="0" dirty="0">
              <a:solidFill>
                <a:srgbClr val="000000"/>
              </a:solidFill>
              <a:effectLst/>
              <a:latin typeface="Arial Nova" panose="020B0504020202020204" pitchFamily="34" charset="0"/>
            </a:endParaRPr>
          </a:p>
        </p:txBody>
      </p:sp>
      <p:sp>
        <p:nvSpPr>
          <p:cNvPr id="4" name="Slide Number Placeholder 3">
            <a:extLst>
              <a:ext uri="{FF2B5EF4-FFF2-40B4-BE49-F238E27FC236}">
                <a16:creationId xmlns:a16="http://schemas.microsoft.com/office/drawing/2014/main" id="{DF88F5BE-B4F1-4445-769F-1467DDF89950}"/>
              </a:ext>
            </a:extLst>
          </p:cNvPr>
          <p:cNvSpPr>
            <a:spLocks noGrp="1"/>
          </p:cNvSpPr>
          <p:nvPr>
            <p:ph type="sldNum" sz="quarter" idx="5"/>
          </p:nvPr>
        </p:nvSpPr>
        <p:spPr/>
        <p:txBody>
          <a:bodyPr/>
          <a:lstStyle/>
          <a:p>
            <a:fld id="{68F0619F-AB4B-4F43-A2D7-B799CBDC57DD}" type="slidenum">
              <a:rPr lang="en-AU" smtClean="0"/>
              <a:t>8</a:t>
            </a:fld>
            <a:endParaRPr lang="en-AU"/>
          </a:p>
        </p:txBody>
      </p:sp>
    </p:spTree>
    <p:extLst>
      <p:ext uri="{BB962C8B-B14F-4D97-AF65-F5344CB8AC3E}">
        <p14:creationId xmlns:p14="http://schemas.microsoft.com/office/powerpoint/2010/main" val="24218888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A6BDF5-1094-7BF6-B64F-0B82175B5E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A88BA9-B7E5-E163-CBAC-69255B50A3C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541D1F3-EB26-718F-412C-7CDF2B964392}"/>
              </a:ext>
            </a:extLst>
          </p:cNvPr>
          <p:cNvSpPr>
            <a:spLocks noGrp="1"/>
          </p:cNvSpPr>
          <p:nvPr>
            <p:ph type="body" idx="1"/>
          </p:nvPr>
        </p:nvSpPr>
        <p:spPr/>
        <p:txBody>
          <a:bodyPr/>
          <a:lstStyle/>
          <a:p>
            <a:pPr algn="l"/>
            <a:r>
              <a:rPr lang="en-AU" sz="1000" b="0" i="0" dirty="0">
                <a:solidFill>
                  <a:srgbClr val="000000"/>
                </a:solidFill>
                <a:effectLst/>
                <a:latin typeface="Arial Nova" panose="020B0504020202020204" pitchFamily="34" charset="0"/>
              </a:rPr>
              <a:t>During the maintenance season you may have contractors at points 7, 12, and 9. How does their work impact on your teams? You have to do risk assessments, consultation with your work groups and shared daily pre starts.</a:t>
            </a:r>
          </a:p>
          <a:p>
            <a:pPr algn="l"/>
            <a:r>
              <a:rPr lang="en-AU" sz="1000" b="0" i="0" dirty="0">
                <a:solidFill>
                  <a:srgbClr val="000000"/>
                </a:solidFill>
                <a:effectLst/>
                <a:latin typeface="Arial Nova" panose="020B0504020202020204" pitchFamily="34" charset="0"/>
              </a:rPr>
              <a:t>Point 1 may have a PC and their own work zone. Not withstanding their may be impacts outside their work area with crane lifting zones and traffic management. These have to be communicated between both parties. The owner of the site does fall under the duty holder banner even if there is a PC.</a:t>
            </a:r>
          </a:p>
        </p:txBody>
      </p:sp>
      <p:sp>
        <p:nvSpPr>
          <p:cNvPr id="4" name="Slide Number Placeholder 3">
            <a:extLst>
              <a:ext uri="{FF2B5EF4-FFF2-40B4-BE49-F238E27FC236}">
                <a16:creationId xmlns:a16="http://schemas.microsoft.com/office/drawing/2014/main" id="{044CFAFF-9B08-321C-B797-10D54CB7FDE5}"/>
              </a:ext>
            </a:extLst>
          </p:cNvPr>
          <p:cNvSpPr>
            <a:spLocks noGrp="1"/>
          </p:cNvSpPr>
          <p:nvPr>
            <p:ph type="sldNum" sz="quarter" idx="5"/>
          </p:nvPr>
        </p:nvSpPr>
        <p:spPr/>
        <p:txBody>
          <a:bodyPr/>
          <a:lstStyle/>
          <a:p>
            <a:fld id="{68F0619F-AB4B-4F43-A2D7-B799CBDC57DD}" type="slidenum">
              <a:rPr lang="en-AU" smtClean="0"/>
              <a:t>9</a:t>
            </a:fld>
            <a:endParaRPr lang="en-AU"/>
          </a:p>
        </p:txBody>
      </p:sp>
    </p:spTree>
    <p:extLst>
      <p:ext uri="{BB962C8B-B14F-4D97-AF65-F5344CB8AC3E}">
        <p14:creationId xmlns:p14="http://schemas.microsoft.com/office/powerpoint/2010/main" val="5253048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584174"/>
            <a:ext cx="10363200" cy="1016277"/>
          </a:xfrm>
        </p:spPr>
        <p:txBody>
          <a:bodyPr/>
          <a:lstStyle/>
          <a:p>
            <a:r>
              <a:rPr lang="en-GB"/>
              <a:t>Click to edit Master title style</a:t>
            </a:r>
            <a:endParaRPr lang="en-US"/>
          </a:p>
        </p:txBody>
      </p:sp>
      <p:sp>
        <p:nvSpPr>
          <p:cNvPr id="3" name="Subtitle 2"/>
          <p:cNvSpPr>
            <a:spLocks noGrp="1"/>
          </p:cNvSpPr>
          <p:nvPr>
            <p:ph type="subTitle" idx="1"/>
          </p:nvPr>
        </p:nvSpPr>
        <p:spPr>
          <a:xfrm>
            <a:off x="914399" y="3746223"/>
            <a:ext cx="10363199"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Tree>
    <p:extLst>
      <p:ext uri="{BB962C8B-B14F-4D97-AF65-F5344CB8AC3E}">
        <p14:creationId xmlns:p14="http://schemas.microsoft.com/office/powerpoint/2010/main" val="35717199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0633472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3740980"/>
            <a:ext cx="10363200" cy="860838"/>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963084" y="3021495"/>
            <a:ext cx="10363200" cy="719483"/>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33047179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2643810"/>
            <a:ext cx="5384800" cy="276307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197600" y="2643810"/>
            <a:ext cx="5384800" cy="276307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0043374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0" y="2499209"/>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609600" y="3309729"/>
            <a:ext cx="5386917" cy="205740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193368" y="2499209"/>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93368" y="3309729"/>
            <a:ext cx="5389033" cy="205740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0640240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23822729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DC64BA6-A623-2049-944A-54B9E2A23B84}"/>
              </a:ext>
            </a:extLst>
          </p:cNvPr>
          <p:cNvSpPr/>
          <p:nvPr userDrawn="1"/>
        </p:nvSpPr>
        <p:spPr>
          <a:xfrm>
            <a:off x="0" y="0"/>
            <a:ext cx="12192000" cy="5382228"/>
          </a:xfrm>
          <a:prstGeom prst="rect">
            <a:avLst/>
          </a:prstGeom>
          <a:solidFill>
            <a:srgbClr val="3851A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4877AE75-2104-8147-B367-8EB09BC2D09E}"/>
              </a:ext>
            </a:extLst>
          </p:cNvPr>
          <p:cNvPicPr>
            <a:picLocks noChangeAspect="1"/>
          </p:cNvPicPr>
          <p:nvPr userDrawn="1"/>
        </p:nvPicPr>
        <p:blipFill rotWithShape="1">
          <a:blip r:embed="rId2"/>
          <a:srcRect l="36102"/>
          <a:stretch/>
        </p:blipFill>
        <p:spPr>
          <a:xfrm>
            <a:off x="0" y="4986"/>
            <a:ext cx="9282570" cy="5377242"/>
          </a:xfrm>
          <a:prstGeom prst="rect">
            <a:avLst/>
          </a:prstGeom>
        </p:spPr>
      </p:pic>
    </p:spTree>
    <p:extLst>
      <p:ext uri="{BB962C8B-B14F-4D97-AF65-F5344CB8AC3E}">
        <p14:creationId xmlns:p14="http://schemas.microsoft.com/office/powerpoint/2010/main" val="17474547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564295"/>
            <a:ext cx="4011084" cy="550517"/>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4766733" y="2564296"/>
            <a:ext cx="6815667" cy="287241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609601" y="3114815"/>
            <a:ext cx="4011084" cy="232189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Tree>
    <p:extLst>
      <p:ext uri="{BB962C8B-B14F-4D97-AF65-F5344CB8AC3E}">
        <p14:creationId xmlns:p14="http://schemas.microsoft.com/office/powerpoint/2010/main" val="36390975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450969" y="2504660"/>
            <a:ext cx="6138057" cy="596349"/>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602973" y="2504660"/>
            <a:ext cx="4644887" cy="299167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5450969" y="3283365"/>
            <a:ext cx="6138057" cy="2212974"/>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Tree>
    <p:extLst>
      <p:ext uri="{BB962C8B-B14F-4D97-AF65-F5344CB8AC3E}">
        <p14:creationId xmlns:p14="http://schemas.microsoft.com/office/powerpoint/2010/main" val="35121882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485229"/>
            <a:ext cx="10972800" cy="882996"/>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p:cNvSpPr>
            <a:spLocks noGrp="1"/>
          </p:cNvSpPr>
          <p:nvPr>
            <p:ph type="body" idx="1"/>
          </p:nvPr>
        </p:nvSpPr>
        <p:spPr>
          <a:xfrm>
            <a:off x="609600" y="3429000"/>
            <a:ext cx="10972800" cy="214256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Rectangle 7">
            <a:extLst>
              <a:ext uri="{FF2B5EF4-FFF2-40B4-BE49-F238E27FC236}">
                <a16:creationId xmlns:a16="http://schemas.microsoft.com/office/drawing/2014/main" id="{0C6CE1CD-28C4-0E4C-BFFA-16BA5628DED2}"/>
              </a:ext>
            </a:extLst>
          </p:cNvPr>
          <p:cNvSpPr/>
          <p:nvPr userDrawn="1"/>
        </p:nvSpPr>
        <p:spPr>
          <a:xfrm>
            <a:off x="0" y="0"/>
            <a:ext cx="12192000" cy="2284209"/>
          </a:xfrm>
          <a:prstGeom prst="rect">
            <a:avLst/>
          </a:prstGeom>
          <a:solidFill>
            <a:srgbClr val="3851A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AFC6F12D-E36D-8D42-A0CD-5583389F723E}"/>
              </a:ext>
            </a:extLst>
          </p:cNvPr>
          <p:cNvPicPr>
            <a:picLocks noChangeAspect="1"/>
          </p:cNvPicPr>
          <p:nvPr userDrawn="1"/>
        </p:nvPicPr>
        <p:blipFill rotWithShape="1">
          <a:blip r:embed="rId11"/>
          <a:srcRect l="35804"/>
          <a:stretch/>
        </p:blipFill>
        <p:spPr>
          <a:xfrm>
            <a:off x="-1" y="9033"/>
            <a:ext cx="3945836" cy="2275176"/>
          </a:xfrm>
          <a:prstGeom prst="rect">
            <a:avLst/>
          </a:prstGeom>
        </p:spPr>
      </p:pic>
      <p:pic>
        <p:nvPicPr>
          <p:cNvPr id="12" name="Picture 11">
            <a:extLst>
              <a:ext uri="{FF2B5EF4-FFF2-40B4-BE49-F238E27FC236}">
                <a16:creationId xmlns:a16="http://schemas.microsoft.com/office/drawing/2014/main" id="{FBEFCF73-28B9-1146-8B2C-DC3AD1AF638D}"/>
              </a:ext>
            </a:extLst>
          </p:cNvPr>
          <p:cNvPicPr>
            <a:picLocks noChangeAspect="1"/>
          </p:cNvPicPr>
          <p:nvPr userDrawn="1"/>
        </p:nvPicPr>
        <p:blipFill>
          <a:blip r:embed="rId12"/>
          <a:srcRect/>
          <a:stretch/>
        </p:blipFill>
        <p:spPr>
          <a:xfrm>
            <a:off x="467893" y="5573709"/>
            <a:ext cx="2897404" cy="1187936"/>
          </a:xfrm>
          <a:prstGeom prst="rect">
            <a:avLst/>
          </a:prstGeom>
        </p:spPr>
      </p:pic>
      <p:pic>
        <p:nvPicPr>
          <p:cNvPr id="14" name="Picture 13" descr="A black sign with white text&#10;&#10;Description automatically generated">
            <a:extLst>
              <a:ext uri="{FF2B5EF4-FFF2-40B4-BE49-F238E27FC236}">
                <a16:creationId xmlns:a16="http://schemas.microsoft.com/office/drawing/2014/main" id="{7446B40D-CDF4-BD4E-937F-1D9174419100}"/>
              </a:ext>
            </a:extLst>
          </p:cNvPr>
          <p:cNvPicPr>
            <a:picLocks noChangeAspect="1"/>
          </p:cNvPicPr>
          <p:nvPr userDrawn="1"/>
        </p:nvPicPr>
        <p:blipFill>
          <a:blip r:embed="rId13"/>
          <a:stretch>
            <a:fillRect/>
          </a:stretch>
        </p:blipFill>
        <p:spPr>
          <a:xfrm>
            <a:off x="10988395" y="5693119"/>
            <a:ext cx="759657" cy="949116"/>
          </a:xfrm>
          <a:prstGeom prst="rect">
            <a:avLst/>
          </a:prstGeom>
        </p:spPr>
      </p:pic>
    </p:spTree>
    <p:extLst>
      <p:ext uri="{BB962C8B-B14F-4D97-AF65-F5344CB8AC3E}">
        <p14:creationId xmlns:p14="http://schemas.microsoft.com/office/powerpoint/2010/main" val="20400243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20.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image" Target="../media/image24.pn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hyperlink" Target="https://jade.io/article/799886?at.hl=DPP+v+McConnell+Dowel" TargetMode="External"/><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hyperlink" Target="https://jade.io/article/780180"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8.xml"/><Relationship Id="rId1" Type="http://schemas.openxmlformats.org/officeDocument/2006/relationships/slideLayout" Target="../slideLayouts/slideLayout4.xml"/><Relationship Id="rId5" Type="http://schemas.openxmlformats.org/officeDocument/2006/relationships/hyperlink" Target="https://jade.io/article/258459/section/332" TargetMode="External"/><Relationship Id="rId4" Type="http://schemas.openxmlformats.org/officeDocument/2006/relationships/hyperlink" Target="https://jade.io/article/258459"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image" Target="../media/image25.png"/><Relationship Id="rId5" Type="http://schemas.openxmlformats.org/officeDocument/2006/relationships/hyperlink" Target="https://www.worksafe.qld.gov.au/news-and-events/alerts/incident-alerts/2025/fatal-incident-during-cane-harvesting-operations" TargetMode="External"/><Relationship Id="rId4" Type="http://schemas.openxmlformats.org/officeDocument/2006/relationships/hyperlink" Target="https://www.safeworkaustralia.gov.au/doc/whs-duties-contractual-chain-factsheet"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4.jp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19C89FD-3A01-4D0D-B946-ED40311A1773}"/>
              </a:ext>
            </a:extLst>
          </p:cNvPr>
          <p:cNvSpPr/>
          <p:nvPr/>
        </p:nvSpPr>
        <p:spPr>
          <a:xfrm>
            <a:off x="4911968" y="667291"/>
            <a:ext cx="7280031" cy="2800767"/>
          </a:xfrm>
          <a:prstGeom prst="rect">
            <a:avLst/>
          </a:prstGeom>
        </p:spPr>
        <p:txBody>
          <a:bodyPr wrap="square">
            <a:spAutoFit/>
          </a:bodyPr>
          <a:lstStyle/>
          <a:p>
            <a:pPr algn="ctr"/>
            <a:r>
              <a:rPr lang="en-US" sz="4000" dirty="0">
                <a:solidFill>
                  <a:schemeClr val="bg1"/>
                </a:solidFill>
                <a:latin typeface="Arial Nova" panose="020B0504020202020204" pitchFamily="34" charset="0"/>
              </a:rPr>
              <a:t>ASMC Safety Conference </a:t>
            </a:r>
          </a:p>
          <a:p>
            <a:pPr algn="ctr"/>
            <a:r>
              <a:rPr lang="en-US" sz="4000" dirty="0">
                <a:solidFill>
                  <a:schemeClr val="bg1"/>
                </a:solidFill>
                <a:latin typeface="Arial Nova" panose="020B0504020202020204" pitchFamily="34" charset="0"/>
              </a:rPr>
              <a:t>Mackay</a:t>
            </a:r>
          </a:p>
          <a:p>
            <a:pPr algn="ctr"/>
            <a:r>
              <a:rPr lang="en-US" sz="4000" dirty="0">
                <a:solidFill>
                  <a:schemeClr val="bg1"/>
                </a:solidFill>
                <a:latin typeface="Arial Nova" panose="020B0504020202020204" pitchFamily="34" charset="0"/>
              </a:rPr>
              <a:t>Duties in a contractual chain</a:t>
            </a:r>
          </a:p>
          <a:p>
            <a:pPr algn="ctr"/>
            <a:endParaRPr lang="en-US" sz="2800" dirty="0">
              <a:solidFill>
                <a:schemeClr val="bg1"/>
              </a:solidFill>
              <a:latin typeface="Arial Nova" panose="020B0504020202020204" pitchFamily="34" charset="0"/>
            </a:endParaRPr>
          </a:p>
          <a:p>
            <a:pPr algn="r"/>
            <a:r>
              <a:rPr lang="en-US" sz="2800" dirty="0">
                <a:solidFill>
                  <a:schemeClr val="bg1"/>
                </a:solidFill>
                <a:latin typeface="Arial Nova" panose="020B0504020202020204" pitchFamily="34" charset="0"/>
              </a:rPr>
              <a:t>March 2025</a:t>
            </a:r>
            <a:endParaRPr lang="en-US" sz="2000" dirty="0">
              <a:solidFill>
                <a:schemeClr val="bg1"/>
              </a:solidFill>
            </a:endParaRPr>
          </a:p>
        </p:txBody>
      </p:sp>
      <p:sp>
        <p:nvSpPr>
          <p:cNvPr id="3" name="Rectangle 2">
            <a:extLst>
              <a:ext uri="{FF2B5EF4-FFF2-40B4-BE49-F238E27FC236}">
                <a16:creationId xmlns:a16="http://schemas.microsoft.com/office/drawing/2014/main" id="{40F83374-F8A9-49B4-8EF1-BFBB128C7DB2}"/>
              </a:ext>
            </a:extLst>
          </p:cNvPr>
          <p:cNvSpPr/>
          <p:nvPr/>
        </p:nvSpPr>
        <p:spPr>
          <a:xfrm>
            <a:off x="4216399" y="4437549"/>
            <a:ext cx="7653867" cy="461665"/>
          </a:xfrm>
          <a:prstGeom prst="rect">
            <a:avLst/>
          </a:prstGeom>
        </p:spPr>
        <p:txBody>
          <a:bodyPr wrap="square">
            <a:spAutoFit/>
          </a:bodyPr>
          <a:lstStyle/>
          <a:p>
            <a:pPr algn="r"/>
            <a:r>
              <a:rPr lang="en-US" sz="2400" dirty="0">
                <a:solidFill>
                  <a:schemeClr val="bg1"/>
                </a:solidFill>
                <a:latin typeface="Arial Nova" panose="020B0504020202020204" pitchFamily="34" charset="0"/>
              </a:rPr>
              <a:t>Mark Lalor </a:t>
            </a:r>
          </a:p>
        </p:txBody>
      </p:sp>
    </p:spTree>
    <p:extLst>
      <p:ext uri="{BB962C8B-B14F-4D97-AF65-F5344CB8AC3E}">
        <p14:creationId xmlns:p14="http://schemas.microsoft.com/office/powerpoint/2010/main" val="40237710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D77248-AC47-ABB3-3B9E-98106D6CE3C6}"/>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41DF618D-B389-E59F-D951-BE5F9825A70D}"/>
              </a:ext>
            </a:extLst>
          </p:cNvPr>
          <p:cNvPicPr>
            <a:picLocks noChangeAspect="1"/>
          </p:cNvPicPr>
          <p:nvPr/>
        </p:nvPicPr>
        <p:blipFill>
          <a:blip r:embed="rId3"/>
          <a:srcRect/>
          <a:stretch/>
        </p:blipFill>
        <p:spPr>
          <a:xfrm>
            <a:off x="0" y="0"/>
            <a:ext cx="12192000" cy="6858000"/>
          </a:xfrm>
          <a:prstGeom prst="rect">
            <a:avLst/>
          </a:prstGeom>
        </p:spPr>
      </p:pic>
      <p:sp>
        <p:nvSpPr>
          <p:cNvPr id="9" name="Content Placeholder 8">
            <a:extLst>
              <a:ext uri="{FF2B5EF4-FFF2-40B4-BE49-F238E27FC236}">
                <a16:creationId xmlns:a16="http://schemas.microsoft.com/office/drawing/2014/main" id="{9DBE1318-A961-A775-D8D7-B04BABA29434}"/>
              </a:ext>
            </a:extLst>
          </p:cNvPr>
          <p:cNvSpPr>
            <a:spLocks noGrp="1"/>
          </p:cNvSpPr>
          <p:nvPr>
            <p:ph sz="half" idx="1"/>
          </p:nvPr>
        </p:nvSpPr>
        <p:spPr>
          <a:xfrm>
            <a:off x="609600" y="1617785"/>
            <a:ext cx="2473569" cy="3789103"/>
          </a:xfrm>
        </p:spPr>
        <p:txBody>
          <a:bodyPr/>
          <a:lstStyle/>
          <a:p>
            <a:pPr marL="0" indent="0">
              <a:buNone/>
            </a:pPr>
            <a:r>
              <a:rPr lang="en-AU" dirty="0"/>
              <a:t>Farm</a:t>
            </a:r>
          </a:p>
        </p:txBody>
      </p:sp>
      <p:pic>
        <p:nvPicPr>
          <p:cNvPr id="3" name="Picture 2">
            <a:extLst>
              <a:ext uri="{FF2B5EF4-FFF2-40B4-BE49-F238E27FC236}">
                <a16:creationId xmlns:a16="http://schemas.microsoft.com/office/drawing/2014/main" id="{DD46FCA9-121B-56D1-72FC-AF0AD5DB6FFD}"/>
              </a:ext>
            </a:extLst>
          </p:cNvPr>
          <p:cNvPicPr>
            <a:picLocks noChangeAspect="1"/>
          </p:cNvPicPr>
          <p:nvPr/>
        </p:nvPicPr>
        <p:blipFill>
          <a:blip r:embed="rId4"/>
          <a:stretch>
            <a:fillRect/>
          </a:stretch>
        </p:blipFill>
        <p:spPr>
          <a:xfrm>
            <a:off x="2426758" y="1137726"/>
            <a:ext cx="4256775" cy="4389016"/>
          </a:xfrm>
          <a:prstGeom prst="rect">
            <a:avLst/>
          </a:prstGeom>
        </p:spPr>
      </p:pic>
      <p:pic>
        <p:nvPicPr>
          <p:cNvPr id="8" name="Picture 7">
            <a:extLst>
              <a:ext uri="{FF2B5EF4-FFF2-40B4-BE49-F238E27FC236}">
                <a16:creationId xmlns:a16="http://schemas.microsoft.com/office/drawing/2014/main" id="{412BC833-7C68-3A01-3BAA-E35B7C328BDD}"/>
              </a:ext>
            </a:extLst>
          </p:cNvPr>
          <p:cNvPicPr>
            <a:picLocks noChangeAspect="1"/>
          </p:cNvPicPr>
          <p:nvPr/>
        </p:nvPicPr>
        <p:blipFill>
          <a:blip r:embed="rId5"/>
          <a:stretch>
            <a:fillRect/>
          </a:stretch>
        </p:blipFill>
        <p:spPr>
          <a:xfrm>
            <a:off x="7321392" y="1132596"/>
            <a:ext cx="4638628" cy="4389016"/>
          </a:xfrm>
          <a:prstGeom prst="rect">
            <a:avLst/>
          </a:prstGeom>
        </p:spPr>
      </p:pic>
    </p:spTree>
    <p:extLst>
      <p:ext uri="{BB962C8B-B14F-4D97-AF65-F5344CB8AC3E}">
        <p14:creationId xmlns:p14="http://schemas.microsoft.com/office/powerpoint/2010/main" val="20380032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93BB21-AEE2-8EEF-EEED-9CC40B3DE3C1}"/>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D373274B-7C43-FCB8-35D2-EEBEE55EA70E}"/>
              </a:ext>
            </a:extLst>
          </p:cNvPr>
          <p:cNvPicPr>
            <a:picLocks noChangeAspect="1"/>
          </p:cNvPicPr>
          <p:nvPr/>
        </p:nvPicPr>
        <p:blipFill>
          <a:blip r:embed="rId3"/>
          <a:srcRect/>
          <a:stretch/>
        </p:blipFill>
        <p:spPr>
          <a:xfrm>
            <a:off x="0" y="0"/>
            <a:ext cx="12192000" cy="6858000"/>
          </a:xfrm>
          <a:prstGeom prst="rect">
            <a:avLst/>
          </a:prstGeom>
        </p:spPr>
      </p:pic>
      <p:sp>
        <p:nvSpPr>
          <p:cNvPr id="9" name="Content Placeholder 8">
            <a:extLst>
              <a:ext uri="{FF2B5EF4-FFF2-40B4-BE49-F238E27FC236}">
                <a16:creationId xmlns:a16="http://schemas.microsoft.com/office/drawing/2014/main" id="{1B6E179D-161E-C5BA-FD8C-DDFC227A7433}"/>
              </a:ext>
            </a:extLst>
          </p:cNvPr>
          <p:cNvSpPr>
            <a:spLocks noGrp="1"/>
          </p:cNvSpPr>
          <p:nvPr>
            <p:ph sz="half" idx="1"/>
          </p:nvPr>
        </p:nvSpPr>
        <p:spPr>
          <a:xfrm>
            <a:off x="609601" y="1617785"/>
            <a:ext cx="2252870" cy="3789103"/>
          </a:xfrm>
        </p:spPr>
        <p:txBody>
          <a:bodyPr/>
          <a:lstStyle/>
          <a:p>
            <a:pPr marL="0" indent="0">
              <a:buNone/>
            </a:pPr>
            <a:r>
              <a:rPr lang="en-AU" sz="2800" dirty="0"/>
              <a:t>From </a:t>
            </a:r>
          </a:p>
          <a:p>
            <a:pPr marL="0" indent="0">
              <a:buNone/>
            </a:pPr>
            <a:r>
              <a:rPr lang="en-AU" dirty="0"/>
              <a:t>Farm </a:t>
            </a:r>
          </a:p>
          <a:p>
            <a:pPr marL="0" indent="0">
              <a:buNone/>
            </a:pPr>
            <a:r>
              <a:rPr lang="en-AU" dirty="0"/>
              <a:t>To</a:t>
            </a:r>
          </a:p>
          <a:p>
            <a:pPr marL="0" indent="0">
              <a:buNone/>
            </a:pPr>
            <a:r>
              <a:rPr lang="en-AU" dirty="0"/>
              <a:t>Siding</a:t>
            </a:r>
          </a:p>
        </p:txBody>
      </p:sp>
      <p:sp>
        <p:nvSpPr>
          <p:cNvPr id="7" name="Content Placeholder 1">
            <a:extLst>
              <a:ext uri="{FF2B5EF4-FFF2-40B4-BE49-F238E27FC236}">
                <a16:creationId xmlns:a16="http://schemas.microsoft.com/office/drawing/2014/main" id="{E35D9E7E-6526-F787-5118-D963D153B3CA}"/>
              </a:ext>
            </a:extLst>
          </p:cNvPr>
          <p:cNvSpPr txBox="1">
            <a:spLocks/>
          </p:cNvSpPr>
          <p:nvPr/>
        </p:nvSpPr>
        <p:spPr>
          <a:xfrm>
            <a:off x="7267698" y="1858732"/>
            <a:ext cx="4592608" cy="3789103"/>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indent="0">
              <a:spcBef>
                <a:spcPts val="600"/>
              </a:spcBef>
              <a:spcAft>
                <a:spcPts val="600"/>
              </a:spcAft>
              <a:buFont typeface="Arial"/>
              <a:buNone/>
            </a:pPr>
            <a:endParaRPr lang="en-AU" sz="1800" dirty="0">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789F7F4B-8096-D3B6-F209-4986226429EC}"/>
              </a:ext>
            </a:extLst>
          </p:cNvPr>
          <p:cNvPicPr>
            <a:picLocks noChangeAspect="1"/>
          </p:cNvPicPr>
          <p:nvPr/>
        </p:nvPicPr>
        <p:blipFill>
          <a:blip r:embed="rId4"/>
          <a:stretch>
            <a:fillRect/>
          </a:stretch>
        </p:blipFill>
        <p:spPr>
          <a:xfrm>
            <a:off x="3058458" y="1701121"/>
            <a:ext cx="8418480" cy="3622430"/>
          </a:xfrm>
          <a:prstGeom prst="rect">
            <a:avLst/>
          </a:prstGeom>
        </p:spPr>
      </p:pic>
    </p:spTree>
    <p:extLst>
      <p:ext uri="{BB962C8B-B14F-4D97-AF65-F5344CB8AC3E}">
        <p14:creationId xmlns:p14="http://schemas.microsoft.com/office/powerpoint/2010/main" val="10931904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rcRect/>
          <a:stretch/>
        </p:blipFill>
        <p:spPr>
          <a:xfrm>
            <a:off x="-102870" y="0"/>
            <a:ext cx="12192000" cy="6858000"/>
          </a:xfrm>
          <a:prstGeom prst="rect">
            <a:avLst/>
          </a:prstGeom>
        </p:spPr>
      </p:pic>
      <p:sp>
        <p:nvSpPr>
          <p:cNvPr id="9" name="Content Placeholder 8">
            <a:extLst>
              <a:ext uri="{FF2B5EF4-FFF2-40B4-BE49-F238E27FC236}">
                <a16:creationId xmlns:a16="http://schemas.microsoft.com/office/drawing/2014/main" id="{610C2A3D-888A-C456-35D4-F84FEE47C418}"/>
              </a:ext>
            </a:extLst>
          </p:cNvPr>
          <p:cNvSpPr>
            <a:spLocks noGrp="1"/>
          </p:cNvSpPr>
          <p:nvPr>
            <p:ph sz="half" idx="1"/>
          </p:nvPr>
        </p:nvSpPr>
        <p:spPr>
          <a:xfrm>
            <a:off x="0" y="1401461"/>
            <a:ext cx="2062968" cy="3789103"/>
          </a:xfrm>
        </p:spPr>
        <p:txBody>
          <a:bodyPr/>
          <a:lstStyle/>
          <a:p>
            <a:pPr marL="0" indent="0">
              <a:buNone/>
            </a:pPr>
            <a:endParaRPr lang="en-AU" dirty="0"/>
          </a:p>
          <a:p>
            <a:pPr marL="0" indent="0">
              <a:buNone/>
            </a:pPr>
            <a:r>
              <a:rPr lang="en-AU" dirty="0"/>
              <a:t>Crossing a State, Council or Federal Road</a:t>
            </a:r>
          </a:p>
        </p:txBody>
      </p:sp>
      <p:pic>
        <p:nvPicPr>
          <p:cNvPr id="6" name="Picture 5">
            <a:extLst>
              <a:ext uri="{FF2B5EF4-FFF2-40B4-BE49-F238E27FC236}">
                <a16:creationId xmlns:a16="http://schemas.microsoft.com/office/drawing/2014/main" id="{6814A32C-373E-2BF7-CD9C-E12507B80B90}"/>
              </a:ext>
            </a:extLst>
          </p:cNvPr>
          <p:cNvPicPr>
            <a:picLocks noChangeAspect="1"/>
          </p:cNvPicPr>
          <p:nvPr/>
        </p:nvPicPr>
        <p:blipFill>
          <a:blip r:embed="rId4"/>
          <a:stretch>
            <a:fillRect/>
          </a:stretch>
        </p:blipFill>
        <p:spPr>
          <a:xfrm>
            <a:off x="6665153" y="1039561"/>
            <a:ext cx="5423977" cy="4151003"/>
          </a:xfrm>
          <a:prstGeom prst="rect">
            <a:avLst/>
          </a:prstGeom>
        </p:spPr>
      </p:pic>
      <p:pic>
        <p:nvPicPr>
          <p:cNvPr id="8" name="Picture 7">
            <a:extLst>
              <a:ext uri="{FF2B5EF4-FFF2-40B4-BE49-F238E27FC236}">
                <a16:creationId xmlns:a16="http://schemas.microsoft.com/office/drawing/2014/main" id="{6B98CFAA-266E-B0F1-EF5A-D3E1643E4E8B}"/>
              </a:ext>
            </a:extLst>
          </p:cNvPr>
          <p:cNvPicPr>
            <a:picLocks noChangeAspect="1"/>
          </p:cNvPicPr>
          <p:nvPr/>
        </p:nvPicPr>
        <p:blipFill>
          <a:blip r:embed="rId5"/>
          <a:stretch>
            <a:fillRect/>
          </a:stretch>
        </p:blipFill>
        <p:spPr>
          <a:xfrm>
            <a:off x="1813932" y="2687897"/>
            <a:ext cx="4902238" cy="3478306"/>
          </a:xfrm>
          <a:prstGeom prst="rect">
            <a:avLst/>
          </a:prstGeom>
        </p:spPr>
      </p:pic>
    </p:spTree>
    <p:extLst>
      <p:ext uri="{BB962C8B-B14F-4D97-AF65-F5344CB8AC3E}">
        <p14:creationId xmlns:p14="http://schemas.microsoft.com/office/powerpoint/2010/main" val="31854617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rcRect/>
          <a:stretch/>
        </p:blipFill>
        <p:spPr>
          <a:xfrm>
            <a:off x="0" y="0"/>
            <a:ext cx="12192000" cy="6858000"/>
          </a:xfrm>
          <a:prstGeom prst="rect">
            <a:avLst/>
          </a:prstGeom>
        </p:spPr>
      </p:pic>
      <p:sp>
        <p:nvSpPr>
          <p:cNvPr id="9" name="Content Placeholder 8">
            <a:extLst>
              <a:ext uri="{FF2B5EF4-FFF2-40B4-BE49-F238E27FC236}">
                <a16:creationId xmlns:a16="http://schemas.microsoft.com/office/drawing/2014/main" id="{610C2A3D-888A-C456-35D4-F84FEE47C418}"/>
              </a:ext>
            </a:extLst>
          </p:cNvPr>
          <p:cNvSpPr>
            <a:spLocks noGrp="1"/>
          </p:cNvSpPr>
          <p:nvPr>
            <p:ph sz="half" idx="1"/>
          </p:nvPr>
        </p:nvSpPr>
        <p:spPr>
          <a:xfrm>
            <a:off x="242047" y="1617785"/>
            <a:ext cx="3402106" cy="3789103"/>
          </a:xfrm>
        </p:spPr>
        <p:txBody>
          <a:bodyPr>
            <a:normAutofit fontScale="92500"/>
          </a:bodyPr>
          <a:lstStyle/>
          <a:p>
            <a:pPr marL="0" indent="0">
              <a:buNone/>
            </a:pPr>
            <a:r>
              <a:rPr lang="en-AU" dirty="0"/>
              <a:t>Delivery point</a:t>
            </a:r>
          </a:p>
          <a:p>
            <a:pPr marL="0" indent="0">
              <a:buNone/>
            </a:pPr>
            <a:r>
              <a:rPr lang="en-AU" dirty="0"/>
              <a:t>Mill or Farmer </a:t>
            </a:r>
          </a:p>
          <a:p>
            <a:pPr marL="0" indent="0">
              <a:buNone/>
            </a:pPr>
            <a:r>
              <a:rPr lang="en-AU" dirty="0"/>
              <a:t>owned siding</a:t>
            </a:r>
          </a:p>
          <a:p>
            <a:pPr marL="0" indent="0">
              <a:buNone/>
            </a:pPr>
            <a:r>
              <a:rPr lang="en-AU" dirty="0"/>
              <a:t>SHARED</a:t>
            </a:r>
          </a:p>
          <a:p>
            <a:pPr marL="0" indent="0">
              <a:buNone/>
            </a:pPr>
            <a:r>
              <a:rPr lang="en-AU" dirty="0"/>
              <a:t>DUTIES</a:t>
            </a:r>
          </a:p>
          <a:p>
            <a:pPr marL="0" indent="0">
              <a:buNone/>
            </a:pPr>
            <a:r>
              <a:rPr lang="en-AU" dirty="0"/>
              <a:t>WHS Act S29 Duties of other persons at the workplace</a:t>
            </a:r>
          </a:p>
        </p:txBody>
      </p:sp>
      <p:pic>
        <p:nvPicPr>
          <p:cNvPr id="5" name="Picture 4">
            <a:extLst>
              <a:ext uri="{FF2B5EF4-FFF2-40B4-BE49-F238E27FC236}">
                <a16:creationId xmlns:a16="http://schemas.microsoft.com/office/drawing/2014/main" id="{69380ED3-BE4E-BC00-5D72-86494E35938A}"/>
              </a:ext>
            </a:extLst>
          </p:cNvPr>
          <p:cNvPicPr>
            <a:picLocks noChangeAspect="1"/>
          </p:cNvPicPr>
          <p:nvPr/>
        </p:nvPicPr>
        <p:blipFill>
          <a:blip r:embed="rId4"/>
          <a:stretch>
            <a:fillRect/>
          </a:stretch>
        </p:blipFill>
        <p:spPr>
          <a:xfrm>
            <a:off x="3856293" y="1183342"/>
            <a:ext cx="6417260" cy="5498806"/>
          </a:xfrm>
          <a:prstGeom prst="rect">
            <a:avLst/>
          </a:prstGeom>
        </p:spPr>
      </p:pic>
    </p:spTree>
    <p:extLst>
      <p:ext uri="{BB962C8B-B14F-4D97-AF65-F5344CB8AC3E}">
        <p14:creationId xmlns:p14="http://schemas.microsoft.com/office/powerpoint/2010/main" val="16946965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2BE838-45F0-95FA-8F2B-AB266A2803AF}"/>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78B66DBC-4E66-5E27-CA34-5A23EF53E5B4}"/>
              </a:ext>
            </a:extLst>
          </p:cNvPr>
          <p:cNvPicPr>
            <a:picLocks noChangeAspect="1"/>
          </p:cNvPicPr>
          <p:nvPr/>
        </p:nvPicPr>
        <p:blipFill>
          <a:blip r:embed="rId3"/>
          <a:srcRect/>
          <a:stretch/>
        </p:blipFill>
        <p:spPr>
          <a:xfrm>
            <a:off x="0" y="0"/>
            <a:ext cx="12192000" cy="6858000"/>
          </a:xfrm>
          <a:prstGeom prst="rect">
            <a:avLst/>
          </a:prstGeom>
        </p:spPr>
      </p:pic>
      <p:sp>
        <p:nvSpPr>
          <p:cNvPr id="9" name="Content Placeholder 8">
            <a:extLst>
              <a:ext uri="{FF2B5EF4-FFF2-40B4-BE49-F238E27FC236}">
                <a16:creationId xmlns:a16="http://schemas.microsoft.com/office/drawing/2014/main" id="{21199F48-4AA5-4130-D962-DF7F32FFDA8B}"/>
              </a:ext>
            </a:extLst>
          </p:cNvPr>
          <p:cNvSpPr>
            <a:spLocks noGrp="1"/>
          </p:cNvSpPr>
          <p:nvPr>
            <p:ph sz="half" idx="1"/>
          </p:nvPr>
        </p:nvSpPr>
        <p:spPr>
          <a:xfrm>
            <a:off x="242047" y="1617785"/>
            <a:ext cx="3402106" cy="3789103"/>
          </a:xfrm>
        </p:spPr>
        <p:txBody>
          <a:bodyPr>
            <a:normAutofit/>
          </a:bodyPr>
          <a:lstStyle/>
          <a:p>
            <a:pPr marL="0" indent="0">
              <a:buNone/>
            </a:pPr>
            <a:r>
              <a:rPr lang="en-AU" dirty="0"/>
              <a:t>FACTORY</a:t>
            </a:r>
          </a:p>
          <a:p>
            <a:pPr marL="0" indent="0">
              <a:buNone/>
            </a:pPr>
            <a:r>
              <a:rPr lang="en-AU" dirty="0"/>
              <a:t>Engaging a </a:t>
            </a:r>
          </a:p>
          <a:p>
            <a:pPr marL="0" indent="0">
              <a:buNone/>
            </a:pPr>
            <a:r>
              <a:rPr lang="en-AU" dirty="0"/>
              <a:t>Principal </a:t>
            </a:r>
          </a:p>
          <a:p>
            <a:pPr marL="0" indent="0">
              <a:buNone/>
            </a:pPr>
            <a:r>
              <a:rPr lang="en-AU" dirty="0"/>
              <a:t>Contractor</a:t>
            </a:r>
          </a:p>
        </p:txBody>
      </p:sp>
      <p:pic>
        <p:nvPicPr>
          <p:cNvPr id="2" name="Picture 1">
            <a:extLst>
              <a:ext uri="{FF2B5EF4-FFF2-40B4-BE49-F238E27FC236}">
                <a16:creationId xmlns:a16="http://schemas.microsoft.com/office/drawing/2014/main" id="{0D8B5D03-8C1D-F4AB-D40A-B7B4A8035C78}"/>
              </a:ext>
            </a:extLst>
          </p:cNvPr>
          <p:cNvPicPr>
            <a:picLocks noChangeAspect="1"/>
          </p:cNvPicPr>
          <p:nvPr/>
        </p:nvPicPr>
        <p:blipFill>
          <a:blip r:embed="rId4"/>
          <a:stretch>
            <a:fillRect/>
          </a:stretch>
        </p:blipFill>
        <p:spPr>
          <a:xfrm>
            <a:off x="4997673" y="1478889"/>
            <a:ext cx="4736636" cy="4694344"/>
          </a:xfrm>
          <a:prstGeom prst="rect">
            <a:avLst/>
          </a:prstGeom>
        </p:spPr>
      </p:pic>
    </p:spTree>
    <p:extLst>
      <p:ext uri="{BB962C8B-B14F-4D97-AF65-F5344CB8AC3E}">
        <p14:creationId xmlns:p14="http://schemas.microsoft.com/office/powerpoint/2010/main" val="42058329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1E5851-59E2-58BD-3C62-9772456AB3A3}"/>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04D25C2B-2747-8021-DF8A-ABDB5A2084FE}"/>
              </a:ext>
            </a:extLst>
          </p:cNvPr>
          <p:cNvPicPr>
            <a:picLocks noChangeAspect="1"/>
          </p:cNvPicPr>
          <p:nvPr/>
        </p:nvPicPr>
        <p:blipFill>
          <a:blip r:embed="rId3"/>
          <a:srcRect/>
          <a:stretch/>
        </p:blipFill>
        <p:spPr>
          <a:xfrm>
            <a:off x="0" y="0"/>
            <a:ext cx="12192000" cy="6858000"/>
          </a:xfrm>
          <a:prstGeom prst="rect">
            <a:avLst/>
          </a:prstGeom>
        </p:spPr>
      </p:pic>
      <p:sp>
        <p:nvSpPr>
          <p:cNvPr id="9" name="Content Placeholder 8">
            <a:extLst>
              <a:ext uri="{FF2B5EF4-FFF2-40B4-BE49-F238E27FC236}">
                <a16:creationId xmlns:a16="http://schemas.microsoft.com/office/drawing/2014/main" id="{6E2B91CD-0B1F-0C9B-B68F-B418122B4E99}"/>
              </a:ext>
            </a:extLst>
          </p:cNvPr>
          <p:cNvSpPr>
            <a:spLocks noGrp="1"/>
          </p:cNvSpPr>
          <p:nvPr>
            <p:ph sz="half" idx="1"/>
          </p:nvPr>
        </p:nvSpPr>
        <p:spPr>
          <a:xfrm>
            <a:off x="609601" y="1617785"/>
            <a:ext cx="2414954" cy="3789103"/>
          </a:xfrm>
        </p:spPr>
        <p:txBody>
          <a:bodyPr/>
          <a:lstStyle/>
          <a:p>
            <a:pPr marL="0" indent="0">
              <a:buNone/>
            </a:pPr>
            <a:r>
              <a:rPr lang="en-AU" dirty="0"/>
              <a:t>Duties of </a:t>
            </a:r>
          </a:p>
          <a:p>
            <a:pPr marL="0" indent="0">
              <a:buNone/>
            </a:pPr>
            <a:r>
              <a:rPr lang="en-AU" dirty="0"/>
              <a:t>Others</a:t>
            </a:r>
          </a:p>
        </p:txBody>
      </p:sp>
      <p:pic>
        <p:nvPicPr>
          <p:cNvPr id="11" name="Picture 10">
            <a:extLst>
              <a:ext uri="{FF2B5EF4-FFF2-40B4-BE49-F238E27FC236}">
                <a16:creationId xmlns:a16="http://schemas.microsoft.com/office/drawing/2014/main" id="{1F38545B-6946-0854-81E5-F88D75430FF6}"/>
              </a:ext>
            </a:extLst>
          </p:cNvPr>
          <p:cNvPicPr>
            <a:picLocks noChangeAspect="1"/>
          </p:cNvPicPr>
          <p:nvPr/>
        </p:nvPicPr>
        <p:blipFill>
          <a:blip r:embed="rId4"/>
          <a:stretch>
            <a:fillRect/>
          </a:stretch>
        </p:blipFill>
        <p:spPr>
          <a:xfrm>
            <a:off x="7822236" y="1195948"/>
            <a:ext cx="2857500" cy="2790825"/>
          </a:xfrm>
          <a:prstGeom prst="rect">
            <a:avLst/>
          </a:prstGeom>
        </p:spPr>
      </p:pic>
      <p:pic>
        <p:nvPicPr>
          <p:cNvPr id="13" name="Picture 12">
            <a:extLst>
              <a:ext uri="{FF2B5EF4-FFF2-40B4-BE49-F238E27FC236}">
                <a16:creationId xmlns:a16="http://schemas.microsoft.com/office/drawing/2014/main" id="{39388646-529C-C5E1-DB94-ED71FCCB799A}"/>
              </a:ext>
            </a:extLst>
          </p:cNvPr>
          <p:cNvPicPr>
            <a:picLocks noChangeAspect="1"/>
          </p:cNvPicPr>
          <p:nvPr/>
        </p:nvPicPr>
        <p:blipFill>
          <a:blip r:embed="rId5"/>
          <a:stretch>
            <a:fillRect/>
          </a:stretch>
        </p:blipFill>
        <p:spPr>
          <a:xfrm>
            <a:off x="2464777" y="3100387"/>
            <a:ext cx="5143500" cy="2486025"/>
          </a:xfrm>
          <a:prstGeom prst="rect">
            <a:avLst/>
          </a:prstGeom>
        </p:spPr>
      </p:pic>
    </p:spTree>
    <p:extLst>
      <p:ext uri="{BB962C8B-B14F-4D97-AF65-F5344CB8AC3E}">
        <p14:creationId xmlns:p14="http://schemas.microsoft.com/office/powerpoint/2010/main" val="20146400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3F66C7B-7496-E50D-18DA-459A939AF820}"/>
              </a:ext>
            </a:extLst>
          </p:cNvPr>
          <p:cNvSpPr>
            <a:spLocks noGrp="1"/>
          </p:cNvSpPr>
          <p:nvPr>
            <p:ph sz="half" idx="1"/>
          </p:nvPr>
        </p:nvSpPr>
        <p:spPr>
          <a:xfrm>
            <a:off x="609599" y="2643810"/>
            <a:ext cx="9389165" cy="2654331"/>
          </a:xfrm>
        </p:spPr>
        <p:txBody>
          <a:bodyPr>
            <a:normAutofit lnSpcReduction="10000"/>
          </a:bodyPr>
          <a:lstStyle/>
          <a:p>
            <a:pPr marL="0" indent="0" algn="l">
              <a:buNone/>
            </a:pPr>
            <a:r>
              <a:rPr lang="en-AU" b="1" i="0" u="none" strike="noStrike" baseline="0" dirty="0">
                <a:latin typeface="+mj-lt"/>
              </a:rPr>
              <a:t>Cases Barangaraoo Ferry Hub fatality</a:t>
            </a:r>
          </a:p>
          <a:p>
            <a:pPr marL="0" indent="0">
              <a:buNone/>
            </a:pPr>
            <a:r>
              <a:rPr lang="en-AU" b="1" dirty="0">
                <a:solidFill>
                  <a:srgbClr val="202223"/>
                </a:solidFill>
                <a:effectLst/>
                <a:latin typeface="+mj-lt"/>
              </a:rPr>
              <a:t>Barangaroo construction worker killed in accident</a:t>
            </a:r>
          </a:p>
          <a:p>
            <a:pPr marL="0" indent="0">
              <a:buNone/>
            </a:pPr>
            <a:endParaRPr lang="en-AU" sz="1600" b="1" dirty="0">
              <a:solidFill>
                <a:srgbClr val="202223"/>
              </a:solidFill>
              <a:effectLst/>
              <a:latin typeface="+mj-lt"/>
            </a:endParaRPr>
          </a:p>
          <a:p>
            <a:pPr marL="0" indent="0" algn="l">
              <a:buNone/>
            </a:pPr>
            <a:r>
              <a:rPr lang="en-AU" sz="1800" b="1" i="0" u="none" strike="noStrike" baseline="0" dirty="0">
                <a:solidFill>
                  <a:srgbClr val="227E4D"/>
                </a:solidFill>
                <a:latin typeface="AthelasWeb-Bold"/>
              </a:rPr>
              <a:t>SafeWork NSW v McConnell Dowell Constructors (Aust) Pty Limited (No. 3) -</a:t>
            </a:r>
          </a:p>
          <a:p>
            <a:pPr marL="0" indent="0" algn="l">
              <a:buNone/>
            </a:pPr>
            <a:r>
              <a:rPr lang="en-AU" sz="1800" b="1" i="0" u="none" strike="noStrike" baseline="0" dirty="0">
                <a:solidFill>
                  <a:srgbClr val="227E4D"/>
                </a:solidFill>
                <a:latin typeface="AthelasWeb-Bold"/>
              </a:rPr>
              <a:t>[2021] NSWDC 105</a:t>
            </a:r>
          </a:p>
          <a:p>
            <a:pPr marL="0" indent="0" algn="l">
              <a:buNone/>
            </a:pPr>
            <a:r>
              <a:rPr lang="en-AU" sz="1100" dirty="0">
                <a:hlinkClick r:id="rId3"/>
              </a:rPr>
              <a:t>SafeWork NSW v McConnell Dowell Constructors (Aust) Pty Limited (No. 3) [2021] NSWDC 105 - </a:t>
            </a:r>
            <a:r>
              <a:rPr lang="en-AU" sz="1100" dirty="0" err="1">
                <a:hlinkClick r:id="rId3"/>
              </a:rPr>
              <a:t>BarNet</a:t>
            </a:r>
            <a:r>
              <a:rPr lang="en-AU" sz="1100" dirty="0">
                <a:hlinkClick r:id="rId3"/>
              </a:rPr>
              <a:t> Jade - </a:t>
            </a:r>
            <a:r>
              <a:rPr lang="en-AU" sz="1100" dirty="0" err="1">
                <a:hlinkClick r:id="rId3"/>
              </a:rPr>
              <a:t>BarNet</a:t>
            </a:r>
            <a:r>
              <a:rPr lang="en-AU" sz="1100" dirty="0">
                <a:hlinkClick r:id="rId3"/>
              </a:rPr>
              <a:t> Jade</a:t>
            </a:r>
            <a:endParaRPr lang="en-AU" sz="1100" dirty="0"/>
          </a:p>
          <a:p>
            <a:pPr marL="0" indent="0" algn="l">
              <a:buNone/>
            </a:pPr>
            <a:endParaRPr lang="en-AU" sz="1100" dirty="0"/>
          </a:p>
          <a:p>
            <a:pPr marL="0" indent="0" algn="l">
              <a:buNone/>
            </a:pPr>
            <a:r>
              <a:rPr lang="en-AU" sz="1800" b="1" i="0" u="none" strike="noStrike" baseline="0" dirty="0">
                <a:solidFill>
                  <a:srgbClr val="227E4D"/>
                </a:solidFill>
                <a:latin typeface="AthelasWeb-Bold"/>
              </a:rPr>
              <a:t>R v Brady Marine and Civil - [2020] NSWDC 775</a:t>
            </a:r>
          </a:p>
          <a:p>
            <a:pPr marL="0" indent="0" algn="l">
              <a:buNone/>
            </a:pPr>
            <a:r>
              <a:rPr lang="en-AU" sz="900" dirty="0">
                <a:hlinkClick r:id="rId4"/>
              </a:rPr>
              <a:t>R v Brady Marine and Civil Pty Ltd [2020] NSWDC 775 - </a:t>
            </a:r>
            <a:r>
              <a:rPr lang="en-AU" sz="900" dirty="0" err="1">
                <a:hlinkClick r:id="rId4"/>
              </a:rPr>
              <a:t>BarNet</a:t>
            </a:r>
            <a:r>
              <a:rPr lang="en-AU" sz="900" dirty="0">
                <a:hlinkClick r:id="rId4"/>
              </a:rPr>
              <a:t> Jade - </a:t>
            </a:r>
            <a:r>
              <a:rPr lang="en-AU" sz="900" dirty="0" err="1">
                <a:hlinkClick r:id="rId4"/>
              </a:rPr>
              <a:t>BarNet</a:t>
            </a:r>
            <a:r>
              <a:rPr lang="en-AU" sz="900" dirty="0">
                <a:hlinkClick r:id="rId4"/>
              </a:rPr>
              <a:t> Jade</a:t>
            </a:r>
            <a:endParaRPr lang="en-AU" sz="1100" dirty="0"/>
          </a:p>
        </p:txBody>
      </p:sp>
    </p:spTree>
    <p:extLst>
      <p:ext uri="{BB962C8B-B14F-4D97-AF65-F5344CB8AC3E}">
        <p14:creationId xmlns:p14="http://schemas.microsoft.com/office/powerpoint/2010/main" val="8080494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A74A1D-8B4D-A04C-F91B-8E9899582B57}"/>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A3A3B73B-357C-9A64-0DC2-5D31D43BC073}"/>
              </a:ext>
            </a:extLst>
          </p:cNvPr>
          <p:cNvPicPr>
            <a:picLocks noChangeAspect="1"/>
          </p:cNvPicPr>
          <p:nvPr/>
        </p:nvPicPr>
        <p:blipFill>
          <a:blip r:embed="rId3"/>
          <a:srcRect/>
          <a:stretch/>
        </p:blipFill>
        <p:spPr>
          <a:xfrm>
            <a:off x="0" y="0"/>
            <a:ext cx="12192000" cy="6858000"/>
          </a:xfrm>
          <a:prstGeom prst="rect">
            <a:avLst/>
          </a:prstGeom>
        </p:spPr>
      </p:pic>
      <p:sp>
        <p:nvSpPr>
          <p:cNvPr id="9" name="Content Placeholder 8">
            <a:extLst>
              <a:ext uri="{FF2B5EF4-FFF2-40B4-BE49-F238E27FC236}">
                <a16:creationId xmlns:a16="http://schemas.microsoft.com/office/drawing/2014/main" id="{539A3FFC-205F-5BA2-A177-CB4977D61029}"/>
              </a:ext>
            </a:extLst>
          </p:cNvPr>
          <p:cNvSpPr>
            <a:spLocks noGrp="1"/>
          </p:cNvSpPr>
          <p:nvPr>
            <p:ph sz="half" idx="1"/>
          </p:nvPr>
        </p:nvSpPr>
        <p:spPr>
          <a:xfrm>
            <a:off x="181338" y="1617785"/>
            <a:ext cx="1867381" cy="3789103"/>
          </a:xfrm>
        </p:spPr>
        <p:txBody>
          <a:bodyPr/>
          <a:lstStyle/>
          <a:p>
            <a:pPr marL="0" indent="0">
              <a:buNone/>
            </a:pPr>
            <a:r>
              <a:rPr lang="en-AU" sz="2800" dirty="0"/>
              <a:t>Judges </a:t>
            </a:r>
          </a:p>
          <a:p>
            <a:pPr marL="0" indent="0">
              <a:buNone/>
            </a:pPr>
            <a:r>
              <a:rPr lang="en-AU" dirty="0"/>
              <a:t>comments</a:t>
            </a:r>
          </a:p>
        </p:txBody>
      </p:sp>
      <p:sp>
        <p:nvSpPr>
          <p:cNvPr id="2" name="Content Placeholder 1">
            <a:extLst>
              <a:ext uri="{FF2B5EF4-FFF2-40B4-BE49-F238E27FC236}">
                <a16:creationId xmlns:a16="http://schemas.microsoft.com/office/drawing/2014/main" id="{20412A92-62F2-FCE5-0E44-37BF69B84272}"/>
              </a:ext>
            </a:extLst>
          </p:cNvPr>
          <p:cNvSpPr txBox="1">
            <a:spLocks/>
          </p:cNvSpPr>
          <p:nvPr/>
        </p:nvSpPr>
        <p:spPr>
          <a:xfrm>
            <a:off x="2230057" y="1157469"/>
            <a:ext cx="9352343" cy="5153390"/>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indent="0" algn="just">
              <a:spcBef>
                <a:spcPts val="0"/>
              </a:spcBef>
              <a:buNone/>
            </a:pPr>
            <a:r>
              <a:rPr lang="en-AU" b="0" i="0" dirty="0">
                <a:solidFill>
                  <a:srgbClr val="000000"/>
                </a:solidFill>
                <a:effectLst/>
                <a:latin typeface="athelas"/>
              </a:rPr>
              <a:t>“</a:t>
            </a:r>
            <a:r>
              <a:rPr lang="en-AU" sz="2600" b="0" i="0" dirty="0">
                <a:solidFill>
                  <a:srgbClr val="000000"/>
                </a:solidFill>
                <a:effectLst/>
                <a:latin typeface="athelas"/>
              </a:rPr>
              <a:t>It is important to note that the risk to be assessed is not the risk of the consequence, to the extent that a worker is in fact injured, </a:t>
            </a:r>
          </a:p>
          <a:p>
            <a:pPr marL="0" indent="0" algn="just">
              <a:spcBef>
                <a:spcPts val="0"/>
              </a:spcBef>
              <a:buNone/>
            </a:pPr>
            <a:r>
              <a:rPr lang="en-AU" sz="2600" b="0" i="0" dirty="0">
                <a:solidFill>
                  <a:srgbClr val="000000"/>
                </a:solidFill>
                <a:effectLst/>
                <a:latin typeface="athelas"/>
              </a:rPr>
              <a:t>but is the risk arising from the failure to take reasonably practicable steps to avoid the injury occurring. </a:t>
            </a:r>
          </a:p>
          <a:p>
            <a:pPr marL="0" indent="0" algn="just">
              <a:spcBef>
                <a:spcPts val="0"/>
              </a:spcBef>
              <a:buNone/>
            </a:pPr>
            <a:endParaRPr lang="en-AU" sz="2600" b="0" i="0" dirty="0">
              <a:solidFill>
                <a:srgbClr val="000000"/>
              </a:solidFill>
              <a:effectLst/>
              <a:latin typeface="athelas"/>
            </a:endParaRPr>
          </a:p>
          <a:p>
            <a:pPr marL="0" indent="0" algn="just">
              <a:spcBef>
                <a:spcPts val="0"/>
              </a:spcBef>
              <a:buNone/>
            </a:pPr>
            <a:r>
              <a:rPr lang="en-AU" sz="2600" b="0" i="0" dirty="0">
                <a:solidFill>
                  <a:srgbClr val="000000"/>
                </a:solidFill>
                <a:effectLst/>
                <a:latin typeface="athelas"/>
              </a:rPr>
              <a:t>To discount the seriousness of the risk by reference to the unlikelihood of injury resulting is apt to lead to error. </a:t>
            </a:r>
          </a:p>
          <a:p>
            <a:pPr marL="0" indent="0" algn="just">
              <a:spcBef>
                <a:spcPts val="0"/>
              </a:spcBef>
              <a:buNone/>
            </a:pPr>
            <a:r>
              <a:rPr lang="en-AU" sz="2600" b="0" i="0" dirty="0">
                <a:solidFill>
                  <a:srgbClr val="000000"/>
                </a:solidFill>
                <a:effectLst/>
                <a:latin typeface="athelas"/>
              </a:rPr>
              <a:t>The conduct in question is the failure to respond to a risk of injury, conduct which will be more serious, the more serious the potential injuries, whether or not they are likely to materialize. </a:t>
            </a:r>
          </a:p>
          <a:p>
            <a:pPr marL="0" indent="0" algn="just">
              <a:spcBef>
                <a:spcPts val="0"/>
              </a:spcBef>
              <a:buNone/>
            </a:pPr>
            <a:r>
              <a:rPr lang="en-AU" sz="2600" b="0" i="0" dirty="0">
                <a:solidFill>
                  <a:srgbClr val="000000"/>
                </a:solidFill>
                <a:effectLst/>
                <a:latin typeface="athelas"/>
              </a:rPr>
              <a:t>The objective seriousness of the conduct will also be affected by the ease with which mitigating steps could have been taken.”</a:t>
            </a:r>
            <a:endParaRPr lang="en-AU" sz="2600" dirty="0">
              <a:solidFill>
                <a:srgbClr val="3851A3"/>
              </a:solidFill>
              <a:latin typeface="Arial Nova" panose="020B0504020202020204" pitchFamily="34" charset="0"/>
              <a:cs typeface="Aharoni" panose="020B0604020202020204" pitchFamily="2" charset="-79"/>
            </a:endParaRPr>
          </a:p>
        </p:txBody>
      </p:sp>
    </p:spTree>
    <p:extLst>
      <p:ext uri="{BB962C8B-B14F-4D97-AF65-F5344CB8AC3E}">
        <p14:creationId xmlns:p14="http://schemas.microsoft.com/office/powerpoint/2010/main" val="39154510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73EB43-B7AF-56B2-065E-B18E222F6382}"/>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3103B44C-2976-77FF-2348-6463993C95BA}"/>
              </a:ext>
            </a:extLst>
          </p:cNvPr>
          <p:cNvPicPr>
            <a:picLocks noChangeAspect="1"/>
          </p:cNvPicPr>
          <p:nvPr/>
        </p:nvPicPr>
        <p:blipFill>
          <a:blip r:embed="rId3"/>
          <a:srcRect/>
          <a:stretch/>
        </p:blipFill>
        <p:spPr>
          <a:xfrm>
            <a:off x="0" y="0"/>
            <a:ext cx="12192000" cy="6858000"/>
          </a:xfrm>
          <a:prstGeom prst="rect">
            <a:avLst/>
          </a:prstGeom>
        </p:spPr>
      </p:pic>
      <p:sp>
        <p:nvSpPr>
          <p:cNvPr id="9" name="Content Placeholder 8">
            <a:extLst>
              <a:ext uri="{FF2B5EF4-FFF2-40B4-BE49-F238E27FC236}">
                <a16:creationId xmlns:a16="http://schemas.microsoft.com/office/drawing/2014/main" id="{46B93A8A-56C7-39F3-B691-5D55BD8195EF}"/>
              </a:ext>
            </a:extLst>
          </p:cNvPr>
          <p:cNvSpPr>
            <a:spLocks noGrp="1"/>
          </p:cNvSpPr>
          <p:nvPr>
            <p:ph sz="half" idx="1"/>
          </p:nvPr>
        </p:nvSpPr>
        <p:spPr>
          <a:xfrm>
            <a:off x="181338" y="1617785"/>
            <a:ext cx="1958049" cy="3789103"/>
          </a:xfrm>
        </p:spPr>
        <p:txBody>
          <a:bodyPr/>
          <a:lstStyle/>
          <a:p>
            <a:pPr marL="0" indent="0">
              <a:buNone/>
            </a:pPr>
            <a:r>
              <a:rPr lang="en-AU" sz="2800" dirty="0"/>
              <a:t>Judges </a:t>
            </a:r>
          </a:p>
          <a:p>
            <a:pPr marL="0" indent="0">
              <a:buNone/>
            </a:pPr>
            <a:r>
              <a:rPr lang="en-AU" dirty="0"/>
              <a:t>Comments</a:t>
            </a:r>
          </a:p>
          <a:p>
            <a:pPr marL="0" indent="0">
              <a:buNone/>
            </a:pPr>
            <a:r>
              <a:rPr lang="en-AU" dirty="0"/>
              <a:t>Cont’d</a:t>
            </a:r>
          </a:p>
        </p:txBody>
      </p:sp>
      <p:sp>
        <p:nvSpPr>
          <p:cNvPr id="2" name="Content Placeholder 1">
            <a:extLst>
              <a:ext uri="{FF2B5EF4-FFF2-40B4-BE49-F238E27FC236}">
                <a16:creationId xmlns:a16="http://schemas.microsoft.com/office/drawing/2014/main" id="{CCDBF832-F727-0120-38C8-8CC0D4007326}"/>
              </a:ext>
            </a:extLst>
          </p:cNvPr>
          <p:cNvSpPr txBox="1">
            <a:spLocks/>
          </p:cNvSpPr>
          <p:nvPr/>
        </p:nvSpPr>
        <p:spPr>
          <a:xfrm>
            <a:off x="2230057" y="1157469"/>
            <a:ext cx="9352343" cy="4502552"/>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indent="0" algn="just">
              <a:spcBef>
                <a:spcPts val="0"/>
              </a:spcBef>
              <a:buNone/>
            </a:pPr>
            <a:endParaRPr lang="en-AU" sz="2600" dirty="0">
              <a:solidFill>
                <a:srgbClr val="3851A3"/>
              </a:solidFill>
              <a:latin typeface="Arial Nova" panose="020B0504020202020204" pitchFamily="34" charset="0"/>
              <a:cs typeface="Aharoni" panose="020B0604020202020204" pitchFamily="2" charset="-79"/>
            </a:endParaRPr>
          </a:p>
        </p:txBody>
      </p:sp>
      <p:sp>
        <p:nvSpPr>
          <p:cNvPr id="5" name="TextBox 4">
            <a:extLst>
              <a:ext uri="{FF2B5EF4-FFF2-40B4-BE49-F238E27FC236}">
                <a16:creationId xmlns:a16="http://schemas.microsoft.com/office/drawing/2014/main" id="{9E91B9B8-3923-5325-F1F3-EBE3770392B7}"/>
              </a:ext>
            </a:extLst>
          </p:cNvPr>
          <p:cNvSpPr txBox="1"/>
          <p:nvPr/>
        </p:nvSpPr>
        <p:spPr>
          <a:xfrm>
            <a:off x="2139387" y="1867458"/>
            <a:ext cx="9533682" cy="3539430"/>
          </a:xfrm>
          <a:prstGeom prst="rect">
            <a:avLst/>
          </a:prstGeom>
          <a:noFill/>
        </p:spPr>
        <p:txBody>
          <a:bodyPr wrap="square">
            <a:spAutoFit/>
          </a:bodyPr>
          <a:lstStyle/>
          <a:p>
            <a:pPr algn="l"/>
            <a:r>
              <a:rPr lang="en-AU" sz="2800" b="0" i="0" dirty="0">
                <a:solidFill>
                  <a:srgbClr val="000000"/>
                </a:solidFill>
                <a:effectLst/>
                <a:latin typeface="athelas"/>
              </a:rPr>
              <a:t>Where two or more offenders are involved in the same criminal conduct or enterprise the parity principle requires that there should not be such disparity between the sentences imposed so as to give rise to a justifiable sense of grievance. </a:t>
            </a:r>
          </a:p>
          <a:p>
            <a:pPr algn="l"/>
            <a:r>
              <a:rPr lang="en-AU" sz="2800" b="0" i="0" dirty="0">
                <a:solidFill>
                  <a:srgbClr val="000000"/>
                </a:solidFill>
                <a:effectLst/>
                <a:latin typeface="athelas"/>
              </a:rPr>
              <a:t>The effect of the application of the principle may vary according to the circumstances of the matter including differences between the charged offences: </a:t>
            </a:r>
            <a:r>
              <a:rPr lang="en-AU" sz="2800" b="0" i="1" u="none" strike="noStrike" dirty="0">
                <a:solidFill>
                  <a:srgbClr val="017E3B"/>
                </a:solidFill>
                <a:effectLst/>
                <a:latin typeface="athelas"/>
                <a:hlinkClick r:id="rId4"/>
              </a:rPr>
              <a:t>Green v The Queen </a:t>
            </a:r>
            <a:r>
              <a:rPr lang="en-AU" sz="2800" b="0" i="0" dirty="0">
                <a:solidFill>
                  <a:srgbClr val="000000"/>
                </a:solidFill>
                <a:effectLst/>
                <a:latin typeface="athelas"/>
              </a:rPr>
              <a:t>[2011] HCA 49; (2011) 244 CLR 462 at </a:t>
            </a:r>
            <a:r>
              <a:rPr lang="en-AU" sz="2800" b="0" i="0" u="none" strike="noStrike" dirty="0">
                <a:solidFill>
                  <a:srgbClr val="017E3B"/>
                </a:solidFill>
                <a:effectLst/>
                <a:latin typeface="athelas"/>
                <a:hlinkClick r:id="rId5"/>
              </a:rPr>
              <a:t>[30]</a:t>
            </a:r>
            <a:r>
              <a:rPr lang="en-AU" sz="2800" b="0" i="0" dirty="0">
                <a:solidFill>
                  <a:srgbClr val="000000"/>
                </a:solidFill>
                <a:effectLst/>
                <a:latin typeface="athelas"/>
              </a:rPr>
              <a:t>.</a:t>
            </a:r>
          </a:p>
        </p:txBody>
      </p:sp>
    </p:spTree>
    <p:extLst>
      <p:ext uri="{BB962C8B-B14F-4D97-AF65-F5344CB8AC3E}">
        <p14:creationId xmlns:p14="http://schemas.microsoft.com/office/powerpoint/2010/main" val="40212852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0E9EAC-9830-C480-596D-8FE3CAC26D52}"/>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DB091331-5967-FA85-B656-8B3F3D52E9D5}"/>
              </a:ext>
            </a:extLst>
          </p:cNvPr>
          <p:cNvPicPr>
            <a:picLocks noChangeAspect="1"/>
          </p:cNvPicPr>
          <p:nvPr/>
        </p:nvPicPr>
        <p:blipFill>
          <a:blip r:embed="rId3"/>
          <a:srcRect/>
          <a:stretch/>
        </p:blipFill>
        <p:spPr>
          <a:xfrm>
            <a:off x="0" y="0"/>
            <a:ext cx="12192000" cy="6858000"/>
          </a:xfrm>
          <a:prstGeom prst="rect">
            <a:avLst/>
          </a:prstGeom>
        </p:spPr>
      </p:pic>
      <p:sp>
        <p:nvSpPr>
          <p:cNvPr id="9" name="Content Placeholder 8">
            <a:extLst>
              <a:ext uri="{FF2B5EF4-FFF2-40B4-BE49-F238E27FC236}">
                <a16:creationId xmlns:a16="http://schemas.microsoft.com/office/drawing/2014/main" id="{52502C98-5C1B-A0E3-DD31-0974EBD21AC1}"/>
              </a:ext>
            </a:extLst>
          </p:cNvPr>
          <p:cNvSpPr>
            <a:spLocks noGrp="1"/>
          </p:cNvSpPr>
          <p:nvPr>
            <p:ph sz="half" idx="1"/>
          </p:nvPr>
        </p:nvSpPr>
        <p:spPr>
          <a:xfrm>
            <a:off x="609601" y="1617785"/>
            <a:ext cx="936946" cy="3789103"/>
          </a:xfrm>
        </p:spPr>
        <p:txBody>
          <a:bodyPr/>
          <a:lstStyle/>
          <a:p>
            <a:pPr marL="0" indent="0">
              <a:buNone/>
            </a:pPr>
            <a:r>
              <a:rPr lang="en-AU" sz="2800" dirty="0"/>
              <a:t>Why </a:t>
            </a:r>
          </a:p>
          <a:p>
            <a:pPr marL="0" indent="0">
              <a:buNone/>
            </a:pPr>
            <a:r>
              <a:rPr lang="en-AU" sz="2800" dirty="0"/>
              <a:t>we </a:t>
            </a:r>
          </a:p>
          <a:p>
            <a:pPr marL="0" indent="0">
              <a:buNone/>
            </a:pPr>
            <a:r>
              <a:rPr lang="en-AU" sz="2800" dirty="0"/>
              <a:t>are </a:t>
            </a:r>
          </a:p>
          <a:p>
            <a:pPr marL="0" indent="0">
              <a:buNone/>
            </a:pPr>
            <a:r>
              <a:rPr lang="en-AU" sz="2800" dirty="0"/>
              <a:t>here</a:t>
            </a:r>
            <a:endParaRPr lang="en-AU" dirty="0"/>
          </a:p>
        </p:txBody>
      </p:sp>
      <p:sp>
        <p:nvSpPr>
          <p:cNvPr id="6" name="Content Placeholder 8">
            <a:extLst>
              <a:ext uri="{FF2B5EF4-FFF2-40B4-BE49-F238E27FC236}">
                <a16:creationId xmlns:a16="http://schemas.microsoft.com/office/drawing/2014/main" id="{C8850DD5-2086-4B56-398F-41B043C82733}"/>
              </a:ext>
            </a:extLst>
          </p:cNvPr>
          <p:cNvSpPr txBox="1">
            <a:spLocks/>
          </p:cNvSpPr>
          <p:nvPr/>
        </p:nvSpPr>
        <p:spPr>
          <a:xfrm>
            <a:off x="2719448" y="1617785"/>
            <a:ext cx="8299651" cy="3789103"/>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indent="0">
              <a:spcBef>
                <a:spcPts val="600"/>
              </a:spcBef>
              <a:spcAft>
                <a:spcPts val="600"/>
              </a:spcAft>
              <a:buNone/>
            </a:pPr>
            <a:endParaRPr lang="en-AU" sz="1800" dirty="0">
              <a:latin typeface="Arial Nova" panose="020B0504020202020204" pitchFamily="34" charset="0"/>
            </a:endParaRPr>
          </a:p>
        </p:txBody>
      </p:sp>
      <p:sp>
        <p:nvSpPr>
          <p:cNvPr id="5" name="TextBox 4">
            <a:extLst>
              <a:ext uri="{FF2B5EF4-FFF2-40B4-BE49-F238E27FC236}">
                <a16:creationId xmlns:a16="http://schemas.microsoft.com/office/drawing/2014/main" id="{11D41B2F-AF8B-73B4-CA2A-83F876105953}"/>
              </a:ext>
            </a:extLst>
          </p:cNvPr>
          <p:cNvSpPr txBox="1"/>
          <p:nvPr/>
        </p:nvSpPr>
        <p:spPr>
          <a:xfrm>
            <a:off x="2065117" y="1296080"/>
            <a:ext cx="9517282" cy="6001643"/>
          </a:xfrm>
          <a:prstGeom prst="rect">
            <a:avLst/>
          </a:prstGeom>
          <a:noFill/>
        </p:spPr>
        <p:txBody>
          <a:bodyPr wrap="square">
            <a:spAutoFit/>
          </a:bodyPr>
          <a:lstStyle/>
          <a:p>
            <a:r>
              <a:rPr lang="en-AU" sz="2400" dirty="0"/>
              <a:t>Work Health and Safety Act 2011</a:t>
            </a:r>
          </a:p>
          <a:p>
            <a:r>
              <a:rPr lang="en-AU" sz="2400" dirty="0"/>
              <a:t>Part 1 Preliminary</a:t>
            </a:r>
          </a:p>
          <a:p>
            <a:r>
              <a:rPr lang="en-AU" sz="2400" dirty="0"/>
              <a:t>[s 3]</a:t>
            </a:r>
          </a:p>
          <a:p>
            <a:endParaRPr lang="en-AU" sz="2400" b="1" i="0" u="none" strike="noStrike" baseline="0" dirty="0">
              <a:latin typeface="Helvetica-Bold"/>
            </a:endParaRPr>
          </a:p>
          <a:p>
            <a:r>
              <a:rPr lang="en-AU" sz="2400" b="1" i="0" u="none" strike="noStrike" baseline="0" dirty="0">
                <a:latin typeface="Helvetica-Bold"/>
              </a:rPr>
              <a:t>Division 2 Object</a:t>
            </a:r>
          </a:p>
          <a:p>
            <a:endParaRPr lang="en-AU" sz="2400" b="1" i="0" u="none" strike="noStrike" baseline="0" dirty="0">
              <a:latin typeface="Helvetica-Bold"/>
            </a:endParaRPr>
          </a:p>
          <a:p>
            <a:r>
              <a:rPr lang="en-AU" sz="2400" b="1" i="0" u="none" strike="noStrike" baseline="0" dirty="0">
                <a:latin typeface="Helvetica-Bold"/>
              </a:rPr>
              <a:t>3 Object</a:t>
            </a:r>
          </a:p>
          <a:p>
            <a:pPr algn="l"/>
            <a:endParaRPr lang="en-AU" sz="2400" b="0" i="0" u="none" strike="noStrike" baseline="0" dirty="0">
              <a:latin typeface="Times-Roman"/>
            </a:endParaRPr>
          </a:p>
          <a:p>
            <a:pPr algn="l"/>
            <a:r>
              <a:rPr lang="en-AU" sz="2400" b="0" i="0" u="none" strike="noStrike" baseline="0" dirty="0">
                <a:latin typeface="Times-Roman"/>
              </a:rPr>
              <a:t>(2) In furthering subsection (1)(a), regard must be had to the principle that workers and other persons should be given the highest level of protection against harm to their health, safety and welfare from hazards and risks arising from work or from particular types of substances or plant as is reasonably practicable.</a:t>
            </a:r>
            <a:endParaRPr lang="en-AU" sz="2400" dirty="0"/>
          </a:p>
          <a:p>
            <a:endParaRPr lang="en-AU" dirty="0"/>
          </a:p>
          <a:p>
            <a:endParaRPr lang="en-AU" dirty="0"/>
          </a:p>
          <a:p>
            <a:endParaRPr lang="en-AU" dirty="0"/>
          </a:p>
          <a:p>
            <a:endParaRPr lang="en-AU" dirty="0"/>
          </a:p>
        </p:txBody>
      </p:sp>
    </p:spTree>
    <p:extLst>
      <p:ext uri="{BB962C8B-B14F-4D97-AF65-F5344CB8AC3E}">
        <p14:creationId xmlns:p14="http://schemas.microsoft.com/office/powerpoint/2010/main" val="19407641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1D613F-5293-ACDC-02A7-38F9FD709202}"/>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E4400258-A960-E5E3-7F97-D767DC2B73E5}"/>
              </a:ext>
            </a:extLst>
          </p:cNvPr>
          <p:cNvPicPr>
            <a:picLocks noChangeAspect="1"/>
          </p:cNvPicPr>
          <p:nvPr/>
        </p:nvPicPr>
        <p:blipFill>
          <a:blip r:embed="rId3"/>
          <a:srcRect/>
          <a:stretch/>
        </p:blipFill>
        <p:spPr>
          <a:xfrm>
            <a:off x="0" y="0"/>
            <a:ext cx="12192000" cy="6858000"/>
          </a:xfrm>
          <a:prstGeom prst="rect">
            <a:avLst/>
          </a:prstGeom>
        </p:spPr>
      </p:pic>
      <p:sp>
        <p:nvSpPr>
          <p:cNvPr id="9" name="Content Placeholder 8">
            <a:extLst>
              <a:ext uri="{FF2B5EF4-FFF2-40B4-BE49-F238E27FC236}">
                <a16:creationId xmlns:a16="http://schemas.microsoft.com/office/drawing/2014/main" id="{66414C2D-73BA-4792-164C-95D65D4289D0}"/>
              </a:ext>
            </a:extLst>
          </p:cNvPr>
          <p:cNvSpPr>
            <a:spLocks noGrp="1"/>
          </p:cNvSpPr>
          <p:nvPr>
            <p:ph sz="half" idx="1"/>
          </p:nvPr>
        </p:nvSpPr>
        <p:spPr>
          <a:xfrm>
            <a:off x="293370" y="1617785"/>
            <a:ext cx="2449830" cy="3789103"/>
          </a:xfrm>
        </p:spPr>
        <p:txBody>
          <a:bodyPr/>
          <a:lstStyle/>
          <a:p>
            <a:pPr marL="0" indent="0">
              <a:buNone/>
            </a:pPr>
            <a:r>
              <a:rPr lang="en-AU" sz="2800" b="1" i="0" u="none" strike="noStrike" baseline="0" dirty="0">
                <a:solidFill>
                  <a:srgbClr val="000000"/>
                </a:solidFill>
                <a:latin typeface="Arial" panose="020B0604020202020204" pitchFamily="34" charset="0"/>
              </a:rPr>
              <a:t>What is a contractual chain? </a:t>
            </a:r>
            <a:endParaRPr lang="en-AU" sz="2800" b="0" i="0" u="none" strike="noStrike" baseline="0" dirty="0">
              <a:solidFill>
                <a:srgbClr val="000000"/>
              </a:solidFill>
              <a:latin typeface="Arial" panose="020B0604020202020204" pitchFamily="34" charset="0"/>
            </a:endParaRPr>
          </a:p>
        </p:txBody>
      </p:sp>
      <p:sp>
        <p:nvSpPr>
          <p:cNvPr id="10" name="Content Placeholder 9">
            <a:extLst>
              <a:ext uri="{FF2B5EF4-FFF2-40B4-BE49-F238E27FC236}">
                <a16:creationId xmlns:a16="http://schemas.microsoft.com/office/drawing/2014/main" id="{F09E5B4C-F3F8-1780-1E35-3F3AB7423F50}"/>
              </a:ext>
            </a:extLst>
          </p:cNvPr>
          <p:cNvSpPr>
            <a:spLocks noGrp="1"/>
          </p:cNvSpPr>
          <p:nvPr>
            <p:ph sz="half" idx="2"/>
          </p:nvPr>
        </p:nvSpPr>
        <p:spPr>
          <a:xfrm>
            <a:off x="2627453" y="1048922"/>
            <a:ext cx="9271177" cy="4760155"/>
          </a:xfrm>
        </p:spPr>
        <p:txBody>
          <a:bodyPr>
            <a:normAutofit/>
          </a:bodyPr>
          <a:lstStyle/>
          <a:p>
            <a:pPr algn="l"/>
            <a:endParaRPr lang="en-AU" sz="1800" b="0" i="0" u="none" strike="noStrike" baseline="0" dirty="0">
              <a:solidFill>
                <a:srgbClr val="000000"/>
              </a:solidFill>
              <a:latin typeface="Arial" panose="020B0604020202020204" pitchFamily="34" charset="0"/>
            </a:endParaRPr>
          </a:p>
          <a:p>
            <a:pPr marL="0" indent="0">
              <a:buNone/>
            </a:pPr>
            <a:r>
              <a:rPr lang="en-AU" sz="2400" b="1" i="0" u="none" strike="noStrike" baseline="0" dirty="0">
                <a:solidFill>
                  <a:srgbClr val="000000"/>
                </a:solidFill>
                <a:latin typeface="Arial" panose="020B0604020202020204" pitchFamily="34" charset="0"/>
              </a:rPr>
              <a:t>Contracting </a:t>
            </a:r>
            <a:r>
              <a:rPr lang="en-AU" sz="2400" b="0" i="0" u="none" strike="noStrike" baseline="0" dirty="0">
                <a:solidFill>
                  <a:srgbClr val="000000"/>
                </a:solidFill>
                <a:latin typeface="Arial" panose="020B0604020202020204" pitchFamily="34" charset="0"/>
              </a:rPr>
              <a:t>is when a business engages another business to carry out work under a contract. </a:t>
            </a:r>
          </a:p>
          <a:p>
            <a:pPr marL="0" indent="0" algn="just">
              <a:buNone/>
            </a:pPr>
            <a:endParaRPr lang="en-AU" sz="1200" b="0" i="0" u="none" strike="noStrike" baseline="0" dirty="0">
              <a:solidFill>
                <a:srgbClr val="000000"/>
              </a:solidFill>
              <a:latin typeface="Arial" panose="020B0604020202020204" pitchFamily="34" charset="0"/>
            </a:endParaRPr>
          </a:p>
        </p:txBody>
      </p:sp>
      <p:pic>
        <p:nvPicPr>
          <p:cNvPr id="7" name="Picture 6">
            <a:extLst>
              <a:ext uri="{FF2B5EF4-FFF2-40B4-BE49-F238E27FC236}">
                <a16:creationId xmlns:a16="http://schemas.microsoft.com/office/drawing/2014/main" id="{B13075D3-950E-B0A6-CCF8-E04A2F78984B}"/>
              </a:ext>
            </a:extLst>
          </p:cNvPr>
          <p:cNvPicPr>
            <a:picLocks noChangeAspect="1"/>
          </p:cNvPicPr>
          <p:nvPr/>
        </p:nvPicPr>
        <p:blipFill>
          <a:blip r:embed="rId4"/>
          <a:stretch>
            <a:fillRect/>
          </a:stretch>
        </p:blipFill>
        <p:spPr>
          <a:xfrm>
            <a:off x="3557168" y="2338086"/>
            <a:ext cx="5595909" cy="4086529"/>
          </a:xfrm>
          <a:prstGeom prst="rect">
            <a:avLst/>
          </a:prstGeom>
        </p:spPr>
      </p:pic>
    </p:spTree>
    <p:extLst>
      <p:ext uri="{BB962C8B-B14F-4D97-AF65-F5344CB8AC3E}">
        <p14:creationId xmlns:p14="http://schemas.microsoft.com/office/powerpoint/2010/main" val="35015295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21D285-9A51-90CE-F7AF-81CD2A322173}"/>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E79E4335-84E3-A644-9C35-584FD4E37412}"/>
              </a:ext>
            </a:extLst>
          </p:cNvPr>
          <p:cNvPicPr>
            <a:picLocks noChangeAspect="1"/>
          </p:cNvPicPr>
          <p:nvPr/>
        </p:nvPicPr>
        <p:blipFill>
          <a:blip r:embed="rId3"/>
          <a:srcRect/>
          <a:stretch/>
        </p:blipFill>
        <p:spPr>
          <a:xfrm>
            <a:off x="0" y="0"/>
            <a:ext cx="12192000" cy="6858000"/>
          </a:xfrm>
          <a:prstGeom prst="rect">
            <a:avLst/>
          </a:prstGeom>
        </p:spPr>
      </p:pic>
      <p:sp>
        <p:nvSpPr>
          <p:cNvPr id="9" name="Content Placeholder 8">
            <a:extLst>
              <a:ext uri="{FF2B5EF4-FFF2-40B4-BE49-F238E27FC236}">
                <a16:creationId xmlns:a16="http://schemas.microsoft.com/office/drawing/2014/main" id="{05D33075-78F9-9B86-5DB3-2BA02851EAC3}"/>
              </a:ext>
            </a:extLst>
          </p:cNvPr>
          <p:cNvSpPr>
            <a:spLocks noGrp="1"/>
          </p:cNvSpPr>
          <p:nvPr>
            <p:ph sz="half" idx="1"/>
          </p:nvPr>
        </p:nvSpPr>
        <p:spPr>
          <a:xfrm>
            <a:off x="609600" y="1617785"/>
            <a:ext cx="2109847" cy="3789103"/>
          </a:xfrm>
        </p:spPr>
        <p:txBody>
          <a:bodyPr/>
          <a:lstStyle/>
          <a:p>
            <a:pPr marL="0" indent="0">
              <a:buNone/>
            </a:pPr>
            <a:r>
              <a:rPr lang="en-AU" sz="2800" dirty="0"/>
              <a:t>Resources</a:t>
            </a:r>
            <a:endParaRPr lang="en-AU" dirty="0"/>
          </a:p>
        </p:txBody>
      </p:sp>
      <p:sp>
        <p:nvSpPr>
          <p:cNvPr id="6" name="Content Placeholder 8">
            <a:extLst>
              <a:ext uri="{FF2B5EF4-FFF2-40B4-BE49-F238E27FC236}">
                <a16:creationId xmlns:a16="http://schemas.microsoft.com/office/drawing/2014/main" id="{C7EAE24B-0BC5-2D78-8947-8DF83EBBF0B7}"/>
              </a:ext>
            </a:extLst>
          </p:cNvPr>
          <p:cNvSpPr txBox="1">
            <a:spLocks/>
          </p:cNvSpPr>
          <p:nvPr/>
        </p:nvSpPr>
        <p:spPr>
          <a:xfrm>
            <a:off x="2719448" y="1617785"/>
            <a:ext cx="8299651" cy="3789103"/>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indent="0">
              <a:spcBef>
                <a:spcPts val="600"/>
              </a:spcBef>
              <a:spcAft>
                <a:spcPts val="600"/>
              </a:spcAft>
              <a:buNone/>
            </a:pPr>
            <a:endParaRPr lang="en-AU" sz="1800" dirty="0">
              <a:latin typeface="Arial Nova" panose="020B0504020202020204" pitchFamily="34" charset="0"/>
            </a:endParaRPr>
          </a:p>
        </p:txBody>
      </p:sp>
      <p:sp>
        <p:nvSpPr>
          <p:cNvPr id="3" name="TextBox 2">
            <a:extLst>
              <a:ext uri="{FF2B5EF4-FFF2-40B4-BE49-F238E27FC236}">
                <a16:creationId xmlns:a16="http://schemas.microsoft.com/office/drawing/2014/main" id="{282BD013-3D15-5DEE-6EBA-0C8CB9B32862}"/>
              </a:ext>
            </a:extLst>
          </p:cNvPr>
          <p:cNvSpPr txBox="1"/>
          <p:nvPr/>
        </p:nvSpPr>
        <p:spPr>
          <a:xfrm>
            <a:off x="3128058" y="1829725"/>
            <a:ext cx="6209818" cy="2031325"/>
          </a:xfrm>
          <a:prstGeom prst="rect">
            <a:avLst/>
          </a:prstGeom>
          <a:noFill/>
        </p:spPr>
        <p:txBody>
          <a:bodyPr wrap="square">
            <a:spAutoFit/>
          </a:bodyPr>
          <a:lstStyle/>
          <a:p>
            <a:r>
              <a:rPr lang="en-AU" dirty="0">
                <a:hlinkClick r:id="rId4"/>
              </a:rPr>
              <a:t>WHS duties in a contractual chain: Factsheet | Safe Work Australia</a:t>
            </a:r>
            <a:endParaRPr lang="en-AU" dirty="0"/>
          </a:p>
          <a:p>
            <a:endParaRPr lang="en-AU" dirty="0"/>
          </a:p>
          <a:p>
            <a:r>
              <a:rPr lang="en-AU" dirty="0">
                <a:hlinkClick r:id="rId5"/>
              </a:rPr>
              <a:t>Fatal incident during cane harvesting operations | WorkSafe.qld.gov.au</a:t>
            </a:r>
            <a:endParaRPr lang="en-AU" dirty="0"/>
          </a:p>
          <a:p>
            <a:endParaRPr lang="en-AU" dirty="0"/>
          </a:p>
          <a:p>
            <a:endParaRPr lang="en-AU" dirty="0"/>
          </a:p>
        </p:txBody>
      </p:sp>
      <p:pic>
        <p:nvPicPr>
          <p:cNvPr id="5" name="Picture 4">
            <a:extLst>
              <a:ext uri="{FF2B5EF4-FFF2-40B4-BE49-F238E27FC236}">
                <a16:creationId xmlns:a16="http://schemas.microsoft.com/office/drawing/2014/main" id="{00981600-BE8D-AE5F-B638-8747C2C34647}"/>
              </a:ext>
            </a:extLst>
          </p:cNvPr>
          <p:cNvPicPr>
            <a:picLocks noChangeAspect="1"/>
          </p:cNvPicPr>
          <p:nvPr/>
        </p:nvPicPr>
        <p:blipFill>
          <a:blip r:embed="rId6"/>
          <a:stretch>
            <a:fillRect/>
          </a:stretch>
        </p:blipFill>
        <p:spPr>
          <a:xfrm>
            <a:off x="2719448" y="3512336"/>
            <a:ext cx="2219325" cy="3081338"/>
          </a:xfrm>
          <a:prstGeom prst="rect">
            <a:avLst/>
          </a:prstGeom>
        </p:spPr>
      </p:pic>
      <p:pic>
        <p:nvPicPr>
          <p:cNvPr id="8" name="Picture 7">
            <a:extLst>
              <a:ext uri="{FF2B5EF4-FFF2-40B4-BE49-F238E27FC236}">
                <a16:creationId xmlns:a16="http://schemas.microsoft.com/office/drawing/2014/main" id="{B7874758-6B2B-6A69-B6B6-9DBD55DB05A3}"/>
              </a:ext>
            </a:extLst>
          </p:cNvPr>
          <p:cNvPicPr>
            <a:picLocks noChangeAspect="1"/>
          </p:cNvPicPr>
          <p:nvPr/>
        </p:nvPicPr>
        <p:blipFill>
          <a:blip r:embed="rId7"/>
          <a:stretch>
            <a:fillRect/>
          </a:stretch>
        </p:blipFill>
        <p:spPr>
          <a:xfrm>
            <a:off x="5523132" y="3222885"/>
            <a:ext cx="6668868" cy="2399426"/>
          </a:xfrm>
          <a:prstGeom prst="rect">
            <a:avLst/>
          </a:prstGeom>
        </p:spPr>
      </p:pic>
    </p:spTree>
    <p:extLst>
      <p:ext uri="{BB962C8B-B14F-4D97-AF65-F5344CB8AC3E}">
        <p14:creationId xmlns:p14="http://schemas.microsoft.com/office/powerpoint/2010/main" val="15806755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rcRect/>
          <a:stretch/>
        </p:blipFill>
        <p:spPr>
          <a:xfrm>
            <a:off x="0" y="0"/>
            <a:ext cx="12192000" cy="6858000"/>
          </a:xfrm>
          <a:prstGeom prst="rect">
            <a:avLst/>
          </a:prstGeom>
        </p:spPr>
      </p:pic>
      <p:sp>
        <p:nvSpPr>
          <p:cNvPr id="9" name="Content Placeholder 8">
            <a:extLst>
              <a:ext uri="{FF2B5EF4-FFF2-40B4-BE49-F238E27FC236}">
                <a16:creationId xmlns:a16="http://schemas.microsoft.com/office/drawing/2014/main" id="{610C2A3D-888A-C456-35D4-F84FEE47C418}"/>
              </a:ext>
            </a:extLst>
          </p:cNvPr>
          <p:cNvSpPr>
            <a:spLocks noGrp="1"/>
          </p:cNvSpPr>
          <p:nvPr>
            <p:ph sz="half" idx="1"/>
          </p:nvPr>
        </p:nvSpPr>
        <p:spPr>
          <a:xfrm>
            <a:off x="441960" y="1149108"/>
            <a:ext cx="2473569" cy="3789103"/>
          </a:xfrm>
        </p:spPr>
        <p:txBody>
          <a:bodyPr/>
          <a:lstStyle/>
          <a:p>
            <a:pPr marL="0" indent="0">
              <a:buNone/>
            </a:pPr>
            <a:r>
              <a:rPr lang="en-AU" dirty="0"/>
              <a:t>Duties in a contractual chain</a:t>
            </a:r>
          </a:p>
        </p:txBody>
      </p:sp>
      <p:sp>
        <p:nvSpPr>
          <p:cNvPr id="10" name="Content Placeholder 9">
            <a:extLst>
              <a:ext uri="{FF2B5EF4-FFF2-40B4-BE49-F238E27FC236}">
                <a16:creationId xmlns:a16="http://schemas.microsoft.com/office/drawing/2014/main" id="{3A52F919-2DBA-4304-4764-577A5F151096}"/>
              </a:ext>
            </a:extLst>
          </p:cNvPr>
          <p:cNvSpPr>
            <a:spLocks noGrp="1"/>
          </p:cNvSpPr>
          <p:nvPr>
            <p:ph sz="half" idx="2"/>
          </p:nvPr>
        </p:nvSpPr>
        <p:spPr>
          <a:xfrm>
            <a:off x="3235569" y="1617785"/>
            <a:ext cx="8514471" cy="4554415"/>
          </a:xfrm>
        </p:spPr>
        <p:txBody>
          <a:bodyPr>
            <a:normAutofit/>
          </a:bodyPr>
          <a:lstStyle/>
          <a:p>
            <a:pPr marL="0" indent="0" algn="just" defTabSz="914400">
              <a:lnSpc>
                <a:spcPct val="90000"/>
              </a:lnSpc>
              <a:spcBef>
                <a:spcPts val="1000"/>
              </a:spcBef>
              <a:spcAft>
                <a:spcPts val="600"/>
              </a:spcAft>
              <a:buSzPct val="110000"/>
              <a:buNone/>
            </a:pPr>
            <a:r>
              <a:rPr lang="en-AU" sz="2200" dirty="0">
                <a:latin typeface="Arial Nova" panose="020B0504020202020204" pitchFamily="34" charset="0"/>
              </a:rPr>
              <a:t>What is my role in this chain?</a:t>
            </a:r>
          </a:p>
          <a:p>
            <a:pPr marL="0" indent="0" algn="just" defTabSz="914400">
              <a:lnSpc>
                <a:spcPct val="90000"/>
              </a:lnSpc>
              <a:spcBef>
                <a:spcPts val="1000"/>
              </a:spcBef>
              <a:spcAft>
                <a:spcPts val="600"/>
              </a:spcAft>
              <a:buSzPct val="110000"/>
              <a:buNone/>
            </a:pPr>
            <a:r>
              <a:rPr lang="en-AU" sz="2200" dirty="0">
                <a:latin typeface="Arial Nova" panose="020B0504020202020204" pitchFamily="34" charset="0"/>
              </a:rPr>
              <a:t>Is there farming activities by the miller or others?</a:t>
            </a:r>
          </a:p>
          <a:p>
            <a:pPr marL="0" indent="0" algn="just" defTabSz="914400">
              <a:lnSpc>
                <a:spcPct val="90000"/>
              </a:lnSpc>
              <a:spcBef>
                <a:spcPts val="1000"/>
              </a:spcBef>
              <a:spcAft>
                <a:spcPts val="600"/>
              </a:spcAft>
              <a:buSzPct val="110000"/>
              <a:buNone/>
            </a:pPr>
            <a:r>
              <a:rPr lang="en-AU" sz="2200" dirty="0">
                <a:latin typeface="Arial Nova" panose="020B0504020202020204" pitchFamily="34" charset="0"/>
              </a:rPr>
              <a:t>Is there sub contractors managing the farm?</a:t>
            </a:r>
          </a:p>
          <a:p>
            <a:pPr marL="0" indent="0" algn="just" defTabSz="914400">
              <a:lnSpc>
                <a:spcPct val="90000"/>
              </a:lnSpc>
              <a:spcBef>
                <a:spcPts val="1000"/>
              </a:spcBef>
              <a:spcAft>
                <a:spcPts val="600"/>
              </a:spcAft>
              <a:buSzPct val="110000"/>
              <a:buNone/>
            </a:pPr>
            <a:r>
              <a:rPr lang="en-AU" sz="2200" dirty="0">
                <a:latin typeface="Arial Nova" panose="020B0504020202020204" pitchFamily="34" charset="0"/>
              </a:rPr>
              <a:t>Is there sub contractors harvesting on the farm?</a:t>
            </a:r>
          </a:p>
          <a:p>
            <a:pPr marL="0" indent="0" algn="just" defTabSz="914400">
              <a:lnSpc>
                <a:spcPct val="90000"/>
              </a:lnSpc>
              <a:spcBef>
                <a:spcPts val="1000"/>
              </a:spcBef>
              <a:spcAft>
                <a:spcPts val="600"/>
              </a:spcAft>
              <a:buSzPct val="110000"/>
              <a:buNone/>
            </a:pPr>
            <a:r>
              <a:rPr lang="en-AU" sz="2200" dirty="0">
                <a:latin typeface="Arial Nova" panose="020B0504020202020204" pitchFamily="34" charset="0"/>
              </a:rPr>
              <a:t>Is cane transported from the farm over-</a:t>
            </a:r>
          </a:p>
          <a:p>
            <a:pPr algn="just" defTabSz="914400">
              <a:lnSpc>
                <a:spcPct val="90000"/>
              </a:lnSpc>
              <a:spcBef>
                <a:spcPts val="1000"/>
              </a:spcBef>
              <a:spcAft>
                <a:spcPts val="600"/>
              </a:spcAft>
              <a:buSzPct val="110000"/>
            </a:pPr>
            <a:r>
              <a:rPr lang="en-AU" sz="2200" dirty="0">
                <a:latin typeface="Arial Nova" panose="020B0504020202020204" pitchFamily="34" charset="0"/>
              </a:rPr>
              <a:t>Farm road network</a:t>
            </a:r>
          </a:p>
          <a:p>
            <a:pPr algn="just" defTabSz="914400">
              <a:lnSpc>
                <a:spcPct val="90000"/>
              </a:lnSpc>
              <a:spcBef>
                <a:spcPts val="1000"/>
              </a:spcBef>
              <a:spcAft>
                <a:spcPts val="600"/>
              </a:spcAft>
              <a:buSzPct val="110000"/>
            </a:pPr>
            <a:r>
              <a:rPr lang="en-AU" sz="2200" dirty="0">
                <a:latin typeface="Arial Nova" panose="020B0504020202020204" pitchFamily="34" charset="0"/>
              </a:rPr>
              <a:t>Local council road network</a:t>
            </a:r>
          </a:p>
          <a:p>
            <a:pPr algn="just" defTabSz="914400">
              <a:lnSpc>
                <a:spcPct val="90000"/>
              </a:lnSpc>
              <a:spcBef>
                <a:spcPts val="1000"/>
              </a:spcBef>
              <a:spcAft>
                <a:spcPts val="600"/>
              </a:spcAft>
              <a:buSzPct val="110000"/>
            </a:pPr>
            <a:r>
              <a:rPr lang="en-AU" sz="2200" dirty="0">
                <a:latin typeface="Arial Nova" panose="020B0504020202020204" pitchFamily="34" charset="0"/>
              </a:rPr>
              <a:t>State or Federal main road</a:t>
            </a:r>
          </a:p>
        </p:txBody>
      </p:sp>
      <p:pic>
        <p:nvPicPr>
          <p:cNvPr id="3" name="Picture 2">
            <a:extLst>
              <a:ext uri="{FF2B5EF4-FFF2-40B4-BE49-F238E27FC236}">
                <a16:creationId xmlns:a16="http://schemas.microsoft.com/office/drawing/2014/main" id="{7BFCAE34-9885-A7BD-F814-10EABF30C31F}"/>
              </a:ext>
            </a:extLst>
          </p:cNvPr>
          <p:cNvPicPr>
            <a:picLocks noChangeAspect="1"/>
          </p:cNvPicPr>
          <p:nvPr/>
        </p:nvPicPr>
        <p:blipFill>
          <a:blip r:embed="rId4"/>
          <a:stretch>
            <a:fillRect/>
          </a:stretch>
        </p:blipFill>
        <p:spPr>
          <a:xfrm>
            <a:off x="441960" y="2540272"/>
            <a:ext cx="1368600" cy="1354720"/>
          </a:xfrm>
          <a:prstGeom prst="rect">
            <a:avLst/>
          </a:prstGeom>
        </p:spPr>
      </p:pic>
      <p:pic>
        <p:nvPicPr>
          <p:cNvPr id="6" name="Picture 5">
            <a:extLst>
              <a:ext uri="{FF2B5EF4-FFF2-40B4-BE49-F238E27FC236}">
                <a16:creationId xmlns:a16="http://schemas.microsoft.com/office/drawing/2014/main" id="{BD05FEB5-A65A-417C-26DD-556D6A1C0579}"/>
              </a:ext>
            </a:extLst>
          </p:cNvPr>
          <p:cNvPicPr>
            <a:picLocks noChangeAspect="1"/>
          </p:cNvPicPr>
          <p:nvPr/>
        </p:nvPicPr>
        <p:blipFill>
          <a:blip r:embed="rId5"/>
          <a:stretch>
            <a:fillRect/>
          </a:stretch>
        </p:blipFill>
        <p:spPr>
          <a:xfrm>
            <a:off x="9701771" y="1149108"/>
            <a:ext cx="2269249" cy="1198100"/>
          </a:xfrm>
          <a:prstGeom prst="rect">
            <a:avLst/>
          </a:prstGeom>
        </p:spPr>
      </p:pic>
      <p:pic>
        <p:nvPicPr>
          <p:cNvPr id="8" name="Picture 7">
            <a:extLst>
              <a:ext uri="{FF2B5EF4-FFF2-40B4-BE49-F238E27FC236}">
                <a16:creationId xmlns:a16="http://schemas.microsoft.com/office/drawing/2014/main" id="{F9EEA50A-A13B-94BC-EC1F-FDEB62D81C27}"/>
              </a:ext>
            </a:extLst>
          </p:cNvPr>
          <p:cNvPicPr>
            <a:picLocks noChangeAspect="1"/>
          </p:cNvPicPr>
          <p:nvPr/>
        </p:nvPicPr>
        <p:blipFill>
          <a:blip r:embed="rId6"/>
          <a:stretch>
            <a:fillRect/>
          </a:stretch>
        </p:blipFill>
        <p:spPr>
          <a:xfrm>
            <a:off x="10029001" y="2654972"/>
            <a:ext cx="1775188" cy="1310021"/>
          </a:xfrm>
          <a:prstGeom prst="rect">
            <a:avLst/>
          </a:prstGeom>
        </p:spPr>
      </p:pic>
      <p:pic>
        <p:nvPicPr>
          <p:cNvPr id="12" name="Picture 11">
            <a:extLst>
              <a:ext uri="{FF2B5EF4-FFF2-40B4-BE49-F238E27FC236}">
                <a16:creationId xmlns:a16="http://schemas.microsoft.com/office/drawing/2014/main" id="{A6B86DD0-4BEF-EF33-780F-A0CE04A803D3}"/>
              </a:ext>
            </a:extLst>
          </p:cNvPr>
          <p:cNvPicPr>
            <a:picLocks noChangeAspect="1"/>
          </p:cNvPicPr>
          <p:nvPr/>
        </p:nvPicPr>
        <p:blipFill>
          <a:blip r:embed="rId7"/>
          <a:stretch>
            <a:fillRect/>
          </a:stretch>
        </p:blipFill>
        <p:spPr>
          <a:xfrm>
            <a:off x="387810" y="3964993"/>
            <a:ext cx="1422750" cy="1616176"/>
          </a:xfrm>
          <a:prstGeom prst="rect">
            <a:avLst/>
          </a:prstGeom>
        </p:spPr>
      </p:pic>
      <p:pic>
        <p:nvPicPr>
          <p:cNvPr id="14" name="Picture 13">
            <a:extLst>
              <a:ext uri="{FF2B5EF4-FFF2-40B4-BE49-F238E27FC236}">
                <a16:creationId xmlns:a16="http://schemas.microsoft.com/office/drawing/2014/main" id="{3760EF8A-7C1F-C6CD-18BD-26DBD3BCF680}"/>
              </a:ext>
            </a:extLst>
          </p:cNvPr>
          <p:cNvPicPr>
            <a:picLocks noChangeAspect="1"/>
          </p:cNvPicPr>
          <p:nvPr/>
        </p:nvPicPr>
        <p:blipFill>
          <a:blip r:embed="rId8"/>
          <a:stretch>
            <a:fillRect/>
          </a:stretch>
        </p:blipFill>
        <p:spPr>
          <a:xfrm>
            <a:off x="9118274" y="4433670"/>
            <a:ext cx="1166993" cy="1051019"/>
          </a:xfrm>
          <a:prstGeom prst="rect">
            <a:avLst/>
          </a:prstGeom>
        </p:spPr>
      </p:pic>
    </p:spTree>
    <p:extLst>
      <p:ext uri="{BB962C8B-B14F-4D97-AF65-F5344CB8AC3E}">
        <p14:creationId xmlns:p14="http://schemas.microsoft.com/office/powerpoint/2010/main" val="29802310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A24ABF-D311-B6AC-979F-59B4EC7F2472}"/>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E6A3FF81-B792-C6C2-DB88-5537CE765469}"/>
              </a:ext>
            </a:extLst>
          </p:cNvPr>
          <p:cNvPicPr>
            <a:picLocks noChangeAspect="1"/>
          </p:cNvPicPr>
          <p:nvPr/>
        </p:nvPicPr>
        <p:blipFill>
          <a:blip r:embed="rId3"/>
          <a:srcRect/>
          <a:stretch/>
        </p:blipFill>
        <p:spPr>
          <a:xfrm>
            <a:off x="0" y="0"/>
            <a:ext cx="12192000" cy="6858000"/>
          </a:xfrm>
          <a:prstGeom prst="rect">
            <a:avLst/>
          </a:prstGeom>
        </p:spPr>
      </p:pic>
      <p:sp>
        <p:nvSpPr>
          <p:cNvPr id="9" name="Content Placeholder 8">
            <a:extLst>
              <a:ext uri="{FF2B5EF4-FFF2-40B4-BE49-F238E27FC236}">
                <a16:creationId xmlns:a16="http://schemas.microsoft.com/office/drawing/2014/main" id="{015E37B8-C2EA-10CE-0073-F5621AE76FC2}"/>
              </a:ext>
            </a:extLst>
          </p:cNvPr>
          <p:cNvSpPr>
            <a:spLocks noGrp="1"/>
          </p:cNvSpPr>
          <p:nvPr>
            <p:ph sz="half" idx="1"/>
          </p:nvPr>
        </p:nvSpPr>
        <p:spPr>
          <a:xfrm>
            <a:off x="609600" y="1617785"/>
            <a:ext cx="1630017" cy="3789103"/>
          </a:xfrm>
        </p:spPr>
        <p:txBody>
          <a:bodyPr/>
          <a:lstStyle/>
          <a:p>
            <a:pPr marL="0" indent="0">
              <a:buNone/>
            </a:pPr>
            <a:r>
              <a:rPr lang="en-AU" dirty="0"/>
              <a:t>Duty </a:t>
            </a:r>
          </a:p>
          <a:p>
            <a:pPr marL="0" indent="0">
              <a:buNone/>
            </a:pPr>
            <a:r>
              <a:rPr lang="en-AU" dirty="0"/>
              <a:t>Holders</a:t>
            </a:r>
          </a:p>
        </p:txBody>
      </p:sp>
      <p:sp>
        <p:nvSpPr>
          <p:cNvPr id="10" name="Content Placeholder 9">
            <a:extLst>
              <a:ext uri="{FF2B5EF4-FFF2-40B4-BE49-F238E27FC236}">
                <a16:creationId xmlns:a16="http://schemas.microsoft.com/office/drawing/2014/main" id="{0A3839F2-2CE5-FA02-DEEA-FF1A6BA12C45}"/>
              </a:ext>
            </a:extLst>
          </p:cNvPr>
          <p:cNvSpPr>
            <a:spLocks noGrp="1"/>
          </p:cNvSpPr>
          <p:nvPr>
            <p:ph sz="half" idx="2"/>
          </p:nvPr>
        </p:nvSpPr>
        <p:spPr>
          <a:xfrm>
            <a:off x="3235569" y="1617785"/>
            <a:ext cx="8663061" cy="4760155"/>
          </a:xfrm>
        </p:spPr>
        <p:txBody>
          <a:bodyPr>
            <a:normAutofit/>
          </a:bodyPr>
          <a:lstStyle/>
          <a:p>
            <a:pPr marL="0" indent="0" algn="l">
              <a:buNone/>
            </a:pPr>
            <a:r>
              <a:rPr lang="en-AU" sz="1800" b="1" i="0" u="none" strike="noStrike" baseline="0" dirty="0">
                <a:latin typeface="Helvetica-Bold"/>
              </a:rPr>
              <a:t>14 Duties not transferable</a:t>
            </a:r>
          </a:p>
          <a:p>
            <a:pPr marL="0" indent="0" algn="l">
              <a:buNone/>
            </a:pPr>
            <a:r>
              <a:rPr lang="en-AU" sz="1800" b="0" i="0" u="none" strike="noStrike" baseline="0" dirty="0">
                <a:latin typeface="Times-Roman"/>
              </a:rPr>
              <a:t>A duty can not be transferred to another person.</a:t>
            </a:r>
          </a:p>
          <a:p>
            <a:pPr marL="0" indent="0" algn="l">
              <a:buNone/>
            </a:pPr>
            <a:r>
              <a:rPr lang="en-AU" sz="1800" b="1" i="0" u="none" strike="noStrike" baseline="0" dirty="0">
                <a:latin typeface="Helvetica-Bold"/>
              </a:rPr>
              <a:t>15 Person may have more than 1 duty</a:t>
            </a:r>
          </a:p>
          <a:p>
            <a:pPr marL="0" indent="0" algn="l">
              <a:buNone/>
            </a:pPr>
            <a:r>
              <a:rPr lang="en-AU" sz="1800" b="0" i="0" u="none" strike="noStrike" baseline="0" dirty="0">
                <a:latin typeface="Times-Roman"/>
              </a:rPr>
              <a:t>A person can have more than 1 duty by virtue of being in more than 1 class of duty holder.</a:t>
            </a:r>
          </a:p>
          <a:p>
            <a:pPr marL="0" indent="0" algn="l">
              <a:buNone/>
            </a:pPr>
            <a:r>
              <a:rPr lang="en-AU" sz="1800" b="1" i="0" u="none" strike="noStrike" baseline="0" dirty="0">
                <a:latin typeface="Helvetica-Bold"/>
              </a:rPr>
              <a:t>16 More than 1 person can have a duty</a:t>
            </a:r>
          </a:p>
          <a:p>
            <a:pPr marL="0" indent="0" algn="l">
              <a:buNone/>
            </a:pPr>
            <a:r>
              <a:rPr lang="en-AU" sz="1800" b="0" i="0" u="none" strike="noStrike" baseline="0" dirty="0">
                <a:latin typeface="Times-Roman"/>
              </a:rPr>
              <a:t>(1) More than 1 person can concurrently have the same duty.</a:t>
            </a:r>
          </a:p>
          <a:p>
            <a:pPr marL="0" indent="0" algn="l">
              <a:buNone/>
            </a:pPr>
            <a:r>
              <a:rPr lang="en-AU" sz="1800" b="0" i="0" u="none" strike="noStrike" baseline="0" dirty="0">
                <a:latin typeface="Times-Roman"/>
              </a:rPr>
              <a:t>(2) Each duty holder must comply with that duty to the standard required by this Act even if another duty holder has the same duty.</a:t>
            </a:r>
          </a:p>
          <a:p>
            <a:pPr marL="0" indent="0" algn="l">
              <a:buNone/>
            </a:pPr>
            <a:r>
              <a:rPr lang="en-AU" sz="1800" b="0" i="0" u="none" strike="noStrike" baseline="0" dirty="0">
                <a:latin typeface="Times-Roman"/>
              </a:rPr>
              <a:t>(3) If more than 1 person has a duty for the same matter, each person—</a:t>
            </a:r>
          </a:p>
          <a:p>
            <a:pPr marL="0" indent="0" algn="l">
              <a:buNone/>
            </a:pPr>
            <a:r>
              <a:rPr lang="en-AU" sz="1800" b="0" i="0" u="none" strike="noStrike" baseline="0" dirty="0">
                <a:latin typeface="Times-Roman"/>
              </a:rPr>
              <a:t>(a) retains responsibility for the person’s duty in relation to the matter; and</a:t>
            </a:r>
          </a:p>
          <a:p>
            <a:pPr marL="0" indent="0" algn="l">
              <a:buNone/>
            </a:pPr>
            <a:r>
              <a:rPr lang="en-AU" sz="1800" b="0" i="0" u="none" strike="noStrike" baseline="0" dirty="0">
                <a:latin typeface="Times-Roman"/>
              </a:rPr>
              <a:t>(b) must discharge the person’s duty to the extent to which the person has the capacity to influence and control the matter or would have had that capacity but for an agreement or arrangement purporting to limit or remove that capacity.</a:t>
            </a:r>
            <a:endParaRPr lang="en-AU" sz="1900" kern="1500" dirty="0"/>
          </a:p>
        </p:txBody>
      </p:sp>
    </p:spTree>
    <p:extLst>
      <p:ext uri="{BB962C8B-B14F-4D97-AF65-F5344CB8AC3E}">
        <p14:creationId xmlns:p14="http://schemas.microsoft.com/office/powerpoint/2010/main" val="22657574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3F1989-FAB1-52E5-E387-01CAC763A6A0}"/>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0D3CCE5F-D296-10EF-44DE-CB855E4483CD}"/>
              </a:ext>
            </a:extLst>
          </p:cNvPr>
          <p:cNvPicPr>
            <a:picLocks noChangeAspect="1"/>
          </p:cNvPicPr>
          <p:nvPr/>
        </p:nvPicPr>
        <p:blipFill>
          <a:blip r:embed="rId3"/>
          <a:srcRect/>
          <a:stretch/>
        </p:blipFill>
        <p:spPr>
          <a:xfrm>
            <a:off x="0" y="0"/>
            <a:ext cx="12192000" cy="6858000"/>
          </a:xfrm>
          <a:prstGeom prst="rect">
            <a:avLst/>
          </a:prstGeom>
        </p:spPr>
      </p:pic>
      <p:sp>
        <p:nvSpPr>
          <p:cNvPr id="9" name="Content Placeholder 8">
            <a:extLst>
              <a:ext uri="{FF2B5EF4-FFF2-40B4-BE49-F238E27FC236}">
                <a16:creationId xmlns:a16="http://schemas.microsoft.com/office/drawing/2014/main" id="{C0AC2FE0-D513-D9A3-8618-03E8C0D43547}"/>
              </a:ext>
            </a:extLst>
          </p:cNvPr>
          <p:cNvSpPr>
            <a:spLocks noGrp="1"/>
          </p:cNvSpPr>
          <p:nvPr>
            <p:ph sz="half" idx="1"/>
          </p:nvPr>
        </p:nvSpPr>
        <p:spPr>
          <a:xfrm>
            <a:off x="609600" y="1617785"/>
            <a:ext cx="2473569" cy="3789103"/>
          </a:xfrm>
        </p:spPr>
        <p:txBody>
          <a:bodyPr/>
          <a:lstStyle/>
          <a:p>
            <a:pPr marL="0" indent="0">
              <a:buNone/>
            </a:pPr>
            <a:r>
              <a:rPr lang="en-AU" dirty="0"/>
              <a:t>Duty</a:t>
            </a:r>
          </a:p>
          <a:p>
            <a:pPr marL="0" indent="0">
              <a:buNone/>
            </a:pPr>
            <a:r>
              <a:rPr lang="en-AU" dirty="0"/>
              <a:t>Holders</a:t>
            </a:r>
          </a:p>
        </p:txBody>
      </p:sp>
      <p:pic>
        <p:nvPicPr>
          <p:cNvPr id="2" name="Picture 1">
            <a:extLst>
              <a:ext uri="{FF2B5EF4-FFF2-40B4-BE49-F238E27FC236}">
                <a16:creationId xmlns:a16="http://schemas.microsoft.com/office/drawing/2014/main" id="{F054513A-0FE4-1576-7AB0-E5C924849A3C}"/>
              </a:ext>
            </a:extLst>
          </p:cNvPr>
          <p:cNvPicPr>
            <a:picLocks noChangeAspect="1"/>
          </p:cNvPicPr>
          <p:nvPr/>
        </p:nvPicPr>
        <p:blipFill>
          <a:blip r:embed="rId4"/>
          <a:stretch>
            <a:fillRect/>
          </a:stretch>
        </p:blipFill>
        <p:spPr>
          <a:xfrm flipH="1">
            <a:off x="7727630" y="4014774"/>
            <a:ext cx="4078551" cy="1959044"/>
          </a:xfrm>
          <a:prstGeom prst="rect">
            <a:avLst/>
          </a:prstGeom>
        </p:spPr>
      </p:pic>
      <p:pic>
        <p:nvPicPr>
          <p:cNvPr id="5" name="Picture 4">
            <a:extLst>
              <a:ext uri="{FF2B5EF4-FFF2-40B4-BE49-F238E27FC236}">
                <a16:creationId xmlns:a16="http://schemas.microsoft.com/office/drawing/2014/main" id="{D33130B0-DDE2-6BB1-BDF7-8BC7603DBD24}"/>
              </a:ext>
            </a:extLst>
          </p:cNvPr>
          <p:cNvPicPr>
            <a:picLocks noChangeAspect="1"/>
          </p:cNvPicPr>
          <p:nvPr/>
        </p:nvPicPr>
        <p:blipFill>
          <a:blip r:embed="rId5"/>
          <a:stretch>
            <a:fillRect/>
          </a:stretch>
        </p:blipFill>
        <p:spPr>
          <a:xfrm>
            <a:off x="2814229" y="4014774"/>
            <a:ext cx="4547936" cy="1959044"/>
          </a:xfrm>
          <a:prstGeom prst="rect">
            <a:avLst/>
          </a:prstGeom>
        </p:spPr>
      </p:pic>
      <p:pic>
        <p:nvPicPr>
          <p:cNvPr id="7" name="Picture 6">
            <a:extLst>
              <a:ext uri="{FF2B5EF4-FFF2-40B4-BE49-F238E27FC236}">
                <a16:creationId xmlns:a16="http://schemas.microsoft.com/office/drawing/2014/main" id="{0EF2D197-D915-91AA-BB5F-515593791215}"/>
              </a:ext>
            </a:extLst>
          </p:cNvPr>
          <p:cNvPicPr>
            <a:picLocks noChangeAspect="1"/>
          </p:cNvPicPr>
          <p:nvPr/>
        </p:nvPicPr>
        <p:blipFill>
          <a:blip r:embed="rId6"/>
          <a:stretch>
            <a:fillRect/>
          </a:stretch>
        </p:blipFill>
        <p:spPr>
          <a:xfrm>
            <a:off x="7727630" y="1131747"/>
            <a:ext cx="4041998" cy="2512600"/>
          </a:xfrm>
          <a:prstGeom prst="rect">
            <a:avLst/>
          </a:prstGeom>
        </p:spPr>
      </p:pic>
      <p:pic>
        <p:nvPicPr>
          <p:cNvPr id="12" name="Picture 11">
            <a:extLst>
              <a:ext uri="{FF2B5EF4-FFF2-40B4-BE49-F238E27FC236}">
                <a16:creationId xmlns:a16="http://schemas.microsoft.com/office/drawing/2014/main" id="{8A5E5512-EE68-B25D-F270-AC8619004C1E}"/>
              </a:ext>
            </a:extLst>
          </p:cNvPr>
          <p:cNvPicPr>
            <a:picLocks noChangeAspect="1"/>
          </p:cNvPicPr>
          <p:nvPr/>
        </p:nvPicPr>
        <p:blipFill>
          <a:blip r:embed="rId7"/>
          <a:stretch>
            <a:fillRect/>
          </a:stretch>
        </p:blipFill>
        <p:spPr>
          <a:xfrm>
            <a:off x="2820499" y="1131747"/>
            <a:ext cx="4541666" cy="2453020"/>
          </a:xfrm>
          <a:prstGeom prst="rect">
            <a:avLst/>
          </a:prstGeom>
        </p:spPr>
      </p:pic>
    </p:spTree>
    <p:extLst>
      <p:ext uri="{BB962C8B-B14F-4D97-AF65-F5344CB8AC3E}">
        <p14:creationId xmlns:p14="http://schemas.microsoft.com/office/powerpoint/2010/main" val="11406615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3050D6-43D8-D819-2BC2-548E12135535}"/>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62BD7215-DE5F-8B60-2B5F-5191FC3C85B6}"/>
              </a:ext>
            </a:extLst>
          </p:cNvPr>
          <p:cNvPicPr>
            <a:picLocks noChangeAspect="1"/>
          </p:cNvPicPr>
          <p:nvPr/>
        </p:nvPicPr>
        <p:blipFill>
          <a:blip r:embed="rId3"/>
          <a:srcRect/>
          <a:stretch/>
        </p:blipFill>
        <p:spPr>
          <a:xfrm>
            <a:off x="0" y="0"/>
            <a:ext cx="12192000" cy="6858000"/>
          </a:xfrm>
          <a:prstGeom prst="rect">
            <a:avLst/>
          </a:prstGeom>
        </p:spPr>
      </p:pic>
      <p:sp>
        <p:nvSpPr>
          <p:cNvPr id="9" name="Content Placeholder 8">
            <a:extLst>
              <a:ext uri="{FF2B5EF4-FFF2-40B4-BE49-F238E27FC236}">
                <a16:creationId xmlns:a16="http://schemas.microsoft.com/office/drawing/2014/main" id="{A6F8C2FF-F40A-F95D-26F1-6648155BD648}"/>
              </a:ext>
            </a:extLst>
          </p:cNvPr>
          <p:cNvSpPr>
            <a:spLocks noGrp="1"/>
          </p:cNvSpPr>
          <p:nvPr>
            <p:ph sz="half" idx="1"/>
          </p:nvPr>
        </p:nvSpPr>
        <p:spPr>
          <a:xfrm>
            <a:off x="609600" y="1617785"/>
            <a:ext cx="1630017" cy="3789103"/>
          </a:xfrm>
        </p:spPr>
        <p:txBody>
          <a:bodyPr/>
          <a:lstStyle/>
          <a:p>
            <a:pPr marL="0" indent="0">
              <a:buNone/>
            </a:pPr>
            <a:r>
              <a:rPr lang="en-AU" dirty="0"/>
              <a:t>Who has</a:t>
            </a:r>
          </a:p>
          <a:p>
            <a:pPr marL="0" indent="0">
              <a:buNone/>
            </a:pPr>
            <a:r>
              <a:rPr lang="en-AU" dirty="0"/>
              <a:t>Duties</a:t>
            </a:r>
          </a:p>
        </p:txBody>
      </p:sp>
      <p:sp>
        <p:nvSpPr>
          <p:cNvPr id="10" name="Content Placeholder 9">
            <a:extLst>
              <a:ext uri="{FF2B5EF4-FFF2-40B4-BE49-F238E27FC236}">
                <a16:creationId xmlns:a16="http://schemas.microsoft.com/office/drawing/2014/main" id="{6BBD2461-9FE1-AF17-3EC4-ED444E59115A}"/>
              </a:ext>
            </a:extLst>
          </p:cNvPr>
          <p:cNvSpPr>
            <a:spLocks noGrp="1"/>
          </p:cNvSpPr>
          <p:nvPr>
            <p:ph sz="half" idx="2"/>
          </p:nvPr>
        </p:nvSpPr>
        <p:spPr>
          <a:xfrm>
            <a:off x="2528047" y="1617785"/>
            <a:ext cx="9370583" cy="4760155"/>
          </a:xfrm>
        </p:spPr>
        <p:txBody>
          <a:bodyPr>
            <a:normAutofit/>
          </a:bodyPr>
          <a:lstStyle/>
          <a:p>
            <a:pPr>
              <a:buFont typeface="Wingdings" panose="05000000000000000000" pitchFamily="2" charset="2"/>
              <a:buChar char="v"/>
            </a:pPr>
            <a:r>
              <a:rPr lang="en-US" sz="2000" dirty="0"/>
              <a:t>Persons conducting the business or undertaking (s19)</a:t>
            </a:r>
          </a:p>
          <a:p>
            <a:pPr>
              <a:buFont typeface="Wingdings" panose="05000000000000000000" pitchFamily="2" charset="2"/>
              <a:buChar char="v"/>
            </a:pPr>
            <a:r>
              <a:rPr lang="en-US" sz="2000" dirty="0"/>
              <a:t>Involved in the management or control of workplaces(s20)</a:t>
            </a:r>
          </a:p>
          <a:p>
            <a:pPr>
              <a:buFont typeface="Wingdings" panose="05000000000000000000" pitchFamily="2" charset="2"/>
              <a:buChar char="v"/>
            </a:pPr>
            <a:r>
              <a:rPr lang="en-US" sz="2000" dirty="0"/>
              <a:t>Involved in the management and control of fixtures fittings or plant at workplaces (s21)</a:t>
            </a:r>
          </a:p>
          <a:p>
            <a:pPr>
              <a:buFont typeface="Wingdings" panose="05000000000000000000" pitchFamily="2" charset="2"/>
              <a:buChar char="v"/>
            </a:pPr>
            <a:r>
              <a:rPr lang="en-US" sz="2000" dirty="0"/>
              <a:t>Designers of plant, substances or structures(s22)</a:t>
            </a:r>
          </a:p>
          <a:p>
            <a:pPr>
              <a:buFont typeface="Wingdings" panose="05000000000000000000" pitchFamily="2" charset="2"/>
              <a:buChar char="v"/>
            </a:pPr>
            <a:r>
              <a:rPr lang="en-US" sz="2000" dirty="0"/>
              <a:t>Manufacturers of plant, substances or structures(s23)</a:t>
            </a:r>
          </a:p>
          <a:p>
            <a:pPr marL="0" indent="0">
              <a:buNone/>
            </a:pPr>
            <a:endParaRPr lang="en-US" sz="2000" dirty="0"/>
          </a:p>
          <a:p>
            <a:pPr>
              <a:buFont typeface="Wingdings" panose="05000000000000000000" pitchFamily="2" charset="2"/>
              <a:buChar char="v"/>
            </a:pPr>
            <a:r>
              <a:rPr lang="en-AU" sz="2000" b="1" dirty="0"/>
              <a:t>WHS Act s244 Imputing conduct to bodies corporate</a:t>
            </a:r>
          </a:p>
          <a:p>
            <a:pPr marL="0" indent="0">
              <a:buNone/>
            </a:pPr>
            <a:r>
              <a:rPr lang="en-AU" sz="2000" dirty="0"/>
              <a:t>(2) If an offence under this Act requires </a:t>
            </a:r>
            <a:r>
              <a:rPr lang="en-AU" sz="2000" dirty="0">
                <a:highlight>
                  <a:srgbClr val="FFFF00"/>
                </a:highlight>
              </a:rPr>
              <a:t>proof of knowledge, intention or recklessness</a:t>
            </a:r>
            <a:r>
              <a:rPr lang="en-AU" sz="2000" dirty="0"/>
              <a:t>, it is sufficient in proceedings against a body corporate for the offence to prove that the person mentioned in subsection (1) had the relevant knowledge, intention or recklessness.</a:t>
            </a:r>
            <a:endParaRPr lang="en-US" sz="2000" dirty="0"/>
          </a:p>
        </p:txBody>
      </p:sp>
    </p:spTree>
    <p:extLst>
      <p:ext uri="{BB962C8B-B14F-4D97-AF65-F5344CB8AC3E}">
        <p14:creationId xmlns:p14="http://schemas.microsoft.com/office/powerpoint/2010/main" val="20335904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73004F-4902-ECC5-EF6E-89F51B430B7A}"/>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95E094B0-C317-335B-0320-BAADC509D383}"/>
              </a:ext>
            </a:extLst>
          </p:cNvPr>
          <p:cNvPicPr>
            <a:picLocks noChangeAspect="1"/>
          </p:cNvPicPr>
          <p:nvPr/>
        </p:nvPicPr>
        <p:blipFill>
          <a:blip r:embed="rId3"/>
          <a:srcRect/>
          <a:stretch/>
        </p:blipFill>
        <p:spPr>
          <a:xfrm>
            <a:off x="0" y="0"/>
            <a:ext cx="12192000" cy="6858000"/>
          </a:xfrm>
          <a:prstGeom prst="rect">
            <a:avLst/>
          </a:prstGeom>
        </p:spPr>
      </p:pic>
      <p:sp>
        <p:nvSpPr>
          <p:cNvPr id="9" name="Content Placeholder 8">
            <a:extLst>
              <a:ext uri="{FF2B5EF4-FFF2-40B4-BE49-F238E27FC236}">
                <a16:creationId xmlns:a16="http://schemas.microsoft.com/office/drawing/2014/main" id="{C20E3AD3-6F99-0880-4923-B8166EE5CFD8}"/>
              </a:ext>
            </a:extLst>
          </p:cNvPr>
          <p:cNvSpPr>
            <a:spLocks noGrp="1"/>
          </p:cNvSpPr>
          <p:nvPr>
            <p:ph sz="half" idx="1"/>
          </p:nvPr>
        </p:nvSpPr>
        <p:spPr>
          <a:xfrm>
            <a:off x="123463" y="1282119"/>
            <a:ext cx="1630017" cy="3789103"/>
          </a:xfrm>
        </p:spPr>
        <p:txBody>
          <a:bodyPr/>
          <a:lstStyle/>
          <a:p>
            <a:pPr marL="0" indent="0">
              <a:buNone/>
            </a:pPr>
            <a:r>
              <a:rPr lang="en-AU" dirty="0"/>
              <a:t>Who has</a:t>
            </a:r>
          </a:p>
          <a:p>
            <a:pPr marL="0" indent="0">
              <a:buNone/>
            </a:pPr>
            <a:r>
              <a:rPr lang="en-AU" dirty="0"/>
              <a:t>Duties</a:t>
            </a:r>
          </a:p>
          <a:p>
            <a:pPr marL="0" indent="0">
              <a:buNone/>
            </a:pPr>
            <a:r>
              <a:rPr lang="en-AU" dirty="0"/>
              <a:t>Cont’d</a:t>
            </a:r>
          </a:p>
        </p:txBody>
      </p:sp>
      <p:sp>
        <p:nvSpPr>
          <p:cNvPr id="10" name="Content Placeholder 9">
            <a:extLst>
              <a:ext uri="{FF2B5EF4-FFF2-40B4-BE49-F238E27FC236}">
                <a16:creationId xmlns:a16="http://schemas.microsoft.com/office/drawing/2014/main" id="{BB02DCB0-331F-098E-5767-1B542D6AB1E0}"/>
              </a:ext>
            </a:extLst>
          </p:cNvPr>
          <p:cNvSpPr>
            <a:spLocks noGrp="1"/>
          </p:cNvSpPr>
          <p:nvPr>
            <p:ph sz="half" idx="2"/>
          </p:nvPr>
        </p:nvSpPr>
        <p:spPr>
          <a:xfrm>
            <a:off x="2287448" y="1291023"/>
            <a:ext cx="9370583" cy="4760155"/>
          </a:xfrm>
        </p:spPr>
        <p:txBody>
          <a:bodyPr>
            <a:normAutofit fontScale="92500"/>
          </a:bodyPr>
          <a:lstStyle/>
          <a:p>
            <a:pPr>
              <a:buFont typeface="Wingdings" panose="05000000000000000000" pitchFamily="2" charset="2"/>
              <a:buChar char="v"/>
            </a:pPr>
            <a:r>
              <a:rPr lang="en-US" sz="2400" dirty="0"/>
              <a:t>Importers of plant, substances or structures(s24)</a:t>
            </a:r>
          </a:p>
          <a:p>
            <a:pPr>
              <a:buFont typeface="Wingdings" panose="05000000000000000000" pitchFamily="2" charset="2"/>
              <a:buChar char="v"/>
            </a:pPr>
            <a:r>
              <a:rPr lang="en-US" sz="2400" dirty="0"/>
              <a:t>Suppliers of plant, substances or structures(s25)</a:t>
            </a:r>
          </a:p>
          <a:p>
            <a:pPr>
              <a:buFont typeface="Wingdings" panose="05000000000000000000" pitchFamily="2" charset="2"/>
              <a:buChar char="v"/>
            </a:pPr>
            <a:r>
              <a:rPr lang="en-US" sz="2400" dirty="0"/>
              <a:t>Installers of plant, or structures(s26)</a:t>
            </a:r>
          </a:p>
          <a:p>
            <a:pPr>
              <a:buFont typeface="Wingdings" panose="05000000000000000000" pitchFamily="2" charset="2"/>
              <a:buChar char="v"/>
            </a:pPr>
            <a:r>
              <a:rPr lang="en-US" sz="2400" dirty="0"/>
              <a:t>Officers (s27)</a:t>
            </a:r>
          </a:p>
          <a:p>
            <a:pPr>
              <a:buFont typeface="Wingdings" panose="05000000000000000000" pitchFamily="2" charset="2"/>
              <a:buChar char="v"/>
            </a:pPr>
            <a:r>
              <a:rPr lang="en-US" sz="2400" dirty="0"/>
              <a:t>Workers (s28)</a:t>
            </a:r>
          </a:p>
          <a:p>
            <a:pPr>
              <a:buFont typeface="Wingdings" panose="05000000000000000000" pitchFamily="2" charset="2"/>
              <a:buChar char="v"/>
            </a:pPr>
            <a:r>
              <a:rPr lang="en-US" sz="2400" dirty="0"/>
              <a:t>Other persons (s29)</a:t>
            </a:r>
          </a:p>
          <a:p>
            <a:pPr marL="0" indent="0">
              <a:buNone/>
            </a:pPr>
            <a:endParaRPr lang="en-AU" sz="2400" b="1" dirty="0"/>
          </a:p>
          <a:p>
            <a:pPr marL="0" indent="0">
              <a:buNone/>
            </a:pPr>
            <a:r>
              <a:rPr lang="en-AU" sz="2400" b="1" dirty="0"/>
              <a:t>46 Duty to consult with other duty holders</a:t>
            </a:r>
          </a:p>
          <a:p>
            <a:pPr marL="0" indent="0">
              <a:buNone/>
            </a:pPr>
            <a:r>
              <a:rPr lang="en-AU" sz="2400" dirty="0"/>
              <a:t>If more than 1 person has a duty in relation to the same matter under this Act, each person with the duty must, so far as is reasonably practicable, consult, cooperate and coordinate activities with all other persons who have a duty in relation to the same matter.</a:t>
            </a:r>
            <a:endParaRPr lang="en-US" sz="2400" dirty="0"/>
          </a:p>
          <a:p>
            <a:pPr>
              <a:buFont typeface="Wingdings" panose="05000000000000000000" pitchFamily="2" charset="2"/>
              <a:buChar char="v"/>
            </a:pPr>
            <a:endParaRPr lang="en-US" sz="2400" dirty="0"/>
          </a:p>
        </p:txBody>
      </p:sp>
    </p:spTree>
    <p:extLst>
      <p:ext uri="{BB962C8B-B14F-4D97-AF65-F5344CB8AC3E}">
        <p14:creationId xmlns:p14="http://schemas.microsoft.com/office/powerpoint/2010/main" val="173139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549680-D2F1-923D-2488-A0CDB22C15C3}"/>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A6607064-A577-9A3C-E356-38ED203D1B86}"/>
              </a:ext>
            </a:extLst>
          </p:cNvPr>
          <p:cNvPicPr>
            <a:picLocks noChangeAspect="1"/>
          </p:cNvPicPr>
          <p:nvPr/>
        </p:nvPicPr>
        <p:blipFill>
          <a:blip r:embed="rId3"/>
          <a:srcRect/>
          <a:stretch/>
        </p:blipFill>
        <p:spPr>
          <a:xfrm>
            <a:off x="0" y="0"/>
            <a:ext cx="12192000" cy="6858000"/>
          </a:xfrm>
          <a:prstGeom prst="rect">
            <a:avLst/>
          </a:prstGeom>
        </p:spPr>
      </p:pic>
      <p:sp>
        <p:nvSpPr>
          <p:cNvPr id="9" name="Content Placeholder 8">
            <a:extLst>
              <a:ext uri="{FF2B5EF4-FFF2-40B4-BE49-F238E27FC236}">
                <a16:creationId xmlns:a16="http://schemas.microsoft.com/office/drawing/2014/main" id="{139D6F88-61B4-749A-E47B-E8E8EA3EAF8F}"/>
              </a:ext>
            </a:extLst>
          </p:cNvPr>
          <p:cNvSpPr>
            <a:spLocks noGrp="1"/>
          </p:cNvSpPr>
          <p:nvPr>
            <p:ph sz="half" idx="1"/>
          </p:nvPr>
        </p:nvSpPr>
        <p:spPr>
          <a:xfrm>
            <a:off x="609600" y="1617785"/>
            <a:ext cx="2147047" cy="3789103"/>
          </a:xfrm>
        </p:spPr>
        <p:txBody>
          <a:bodyPr/>
          <a:lstStyle/>
          <a:p>
            <a:pPr marL="0" indent="0">
              <a:buNone/>
            </a:pPr>
            <a:r>
              <a:rPr lang="en-AU" dirty="0"/>
              <a:t>Reasonably Practicable</a:t>
            </a:r>
          </a:p>
        </p:txBody>
      </p:sp>
      <p:sp>
        <p:nvSpPr>
          <p:cNvPr id="10" name="Content Placeholder 9">
            <a:extLst>
              <a:ext uri="{FF2B5EF4-FFF2-40B4-BE49-F238E27FC236}">
                <a16:creationId xmlns:a16="http://schemas.microsoft.com/office/drawing/2014/main" id="{0AF9AE3D-7008-23B0-0DD1-91B3BB7EFA2F}"/>
              </a:ext>
            </a:extLst>
          </p:cNvPr>
          <p:cNvSpPr>
            <a:spLocks noGrp="1"/>
          </p:cNvSpPr>
          <p:nvPr>
            <p:ph sz="half" idx="2"/>
          </p:nvPr>
        </p:nvSpPr>
        <p:spPr>
          <a:xfrm>
            <a:off x="3487270" y="2585973"/>
            <a:ext cx="8532383" cy="4760155"/>
          </a:xfrm>
        </p:spPr>
        <p:txBody>
          <a:bodyPr>
            <a:normAutofit/>
          </a:bodyPr>
          <a:lstStyle/>
          <a:p>
            <a:pPr marL="0" indent="0">
              <a:buNone/>
            </a:pPr>
            <a:r>
              <a:rPr lang="en-US" sz="2800" dirty="0"/>
              <a:t>Section 18 WHS Act</a:t>
            </a:r>
          </a:p>
          <a:p>
            <a:pPr>
              <a:buFont typeface="Wingdings" panose="05000000000000000000" pitchFamily="2" charset="2"/>
              <a:buChar char="v"/>
            </a:pPr>
            <a:r>
              <a:rPr lang="en-US" sz="2800" dirty="0"/>
              <a:t>“</a:t>
            </a:r>
            <a:r>
              <a:rPr lang="en-US" sz="2800" dirty="0">
                <a:highlight>
                  <a:srgbClr val="FFFF00"/>
                </a:highlight>
              </a:rPr>
              <a:t>must</a:t>
            </a:r>
            <a:r>
              <a:rPr lang="en-US" sz="2800" dirty="0"/>
              <a:t> ensure so far as is reasonably practicable</a:t>
            </a:r>
            <a:r>
              <a:rPr lang="mr-IN" sz="2800" dirty="0"/>
              <a:t>…</a:t>
            </a:r>
            <a:r>
              <a:rPr lang="en-AU" sz="2800" dirty="0"/>
              <a:t>the health and safety of</a:t>
            </a:r>
            <a:r>
              <a:rPr lang="mr-IN" sz="2800" dirty="0"/>
              <a:t>…</a:t>
            </a:r>
            <a:r>
              <a:rPr lang="en-US" sz="2800" dirty="0"/>
              <a:t>”</a:t>
            </a:r>
          </a:p>
          <a:p>
            <a:pPr>
              <a:buFont typeface="Wingdings" panose="05000000000000000000" pitchFamily="2" charset="2"/>
              <a:buChar char="v"/>
            </a:pPr>
            <a:r>
              <a:rPr lang="en-US" sz="2800" dirty="0">
                <a:highlight>
                  <a:srgbClr val="FFFF00"/>
                </a:highlight>
              </a:rPr>
              <a:t>MUST</a:t>
            </a:r>
            <a:r>
              <a:rPr lang="en-US" sz="2800" dirty="0"/>
              <a:t> </a:t>
            </a:r>
            <a:r>
              <a:rPr lang="mr-IN" sz="2800" dirty="0"/>
              <a:t>–</a:t>
            </a:r>
            <a:r>
              <a:rPr lang="en-US" sz="2800" dirty="0"/>
              <a:t> the obligation is on you</a:t>
            </a:r>
          </a:p>
          <a:p>
            <a:pPr>
              <a:buFont typeface="Wingdings" panose="05000000000000000000" pitchFamily="2" charset="2"/>
              <a:buChar char="v"/>
            </a:pPr>
            <a:endParaRPr lang="en-US" sz="2400" dirty="0"/>
          </a:p>
        </p:txBody>
      </p:sp>
    </p:spTree>
    <p:extLst>
      <p:ext uri="{BB962C8B-B14F-4D97-AF65-F5344CB8AC3E}">
        <p14:creationId xmlns:p14="http://schemas.microsoft.com/office/powerpoint/2010/main" val="26625952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D4DB5E-784B-76D0-E6D9-65D081C81D2E}"/>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DEBC1A97-ABEE-5F27-A2AF-2A3A50B08915}"/>
              </a:ext>
            </a:extLst>
          </p:cNvPr>
          <p:cNvPicPr>
            <a:picLocks noChangeAspect="1"/>
          </p:cNvPicPr>
          <p:nvPr/>
        </p:nvPicPr>
        <p:blipFill>
          <a:blip r:embed="rId3"/>
          <a:srcRect/>
          <a:stretch/>
        </p:blipFill>
        <p:spPr>
          <a:xfrm>
            <a:off x="0" y="0"/>
            <a:ext cx="12192000" cy="6858000"/>
          </a:xfrm>
          <a:prstGeom prst="rect">
            <a:avLst/>
          </a:prstGeom>
        </p:spPr>
      </p:pic>
      <p:sp>
        <p:nvSpPr>
          <p:cNvPr id="9" name="Content Placeholder 8">
            <a:extLst>
              <a:ext uri="{FF2B5EF4-FFF2-40B4-BE49-F238E27FC236}">
                <a16:creationId xmlns:a16="http://schemas.microsoft.com/office/drawing/2014/main" id="{D622CD85-5734-D471-6FF8-89555B2F6AA0}"/>
              </a:ext>
            </a:extLst>
          </p:cNvPr>
          <p:cNvSpPr>
            <a:spLocks noGrp="1"/>
          </p:cNvSpPr>
          <p:nvPr>
            <p:ph sz="half" idx="1"/>
          </p:nvPr>
        </p:nvSpPr>
        <p:spPr>
          <a:xfrm>
            <a:off x="609600" y="1617785"/>
            <a:ext cx="2473569" cy="3789103"/>
          </a:xfrm>
        </p:spPr>
        <p:txBody>
          <a:bodyPr/>
          <a:lstStyle/>
          <a:p>
            <a:pPr marL="0" indent="0">
              <a:buNone/>
            </a:pPr>
            <a:r>
              <a:rPr lang="en-AU" dirty="0"/>
              <a:t>Factory</a:t>
            </a:r>
          </a:p>
        </p:txBody>
      </p:sp>
      <p:pic>
        <p:nvPicPr>
          <p:cNvPr id="5" name="Picture 4">
            <a:extLst>
              <a:ext uri="{FF2B5EF4-FFF2-40B4-BE49-F238E27FC236}">
                <a16:creationId xmlns:a16="http://schemas.microsoft.com/office/drawing/2014/main" id="{63FB5937-4E53-8F30-C246-3C828CA72F45}"/>
              </a:ext>
            </a:extLst>
          </p:cNvPr>
          <p:cNvPicPr>
            <a:picLocks noChangeAspect="1"/>
          </p:cNvPicPr>
          <p:nvPr/>
        </p:nvPicPr>
        <p:blipFill>
          <a:blip r:embed="rId4"/>
          <a:srcRect l="30364" t="32950" b="18467"/>
          <a:stretch/>
        </p:blipFill>
        <p:spPr>
          <a:xfrm>
            <a:off x="3941378" y="1763110"/>
            <a:ext cx="7641021" cy="3331779"/>
          </a:xfrm>
          <a:prstGeom prst="rect">
            <a:avLst/>
          </a:prstGeom>
        </p:spPr>
      </p:pic>
    </p:spTree>
    <p:extLst>
      <p:ext uri="{BB962C8B-B14F-4D97-AF65-F5344CB8AC3E}">
        <p14:creationId xmlns:p14="http://schemas.microsoft.com/office/powerpoint/2010/main" val="296672748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5932_Workplace Health and Safety Queensland_PPP Template 2019.potx" id="{D3F1687B-EB35-0A42-8FC8-C4D1CA25ACFE}" vid="{9055BC65-EBD9-664E-90CA-14AC48A2BF2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A381EE5D03D124A9E7BA4379B70ABB7" ma:contentTypeVersion="13" ma:contentTypeDescription="Create a new document." ma:contentTypeScope="" ma:versionID="db6a544e1685b848d1fe9e224c96d6f2">
  <xsd:schema xmlns:xsd="http://www.w3.org/2001/XMLSchema" xmlns:xs="http://www.w3.org/2001/XMLSchema" xmlns:p="http://schemas.microsoft.com/office/2006/metadata/properties" xmlns:ns2="4e3f9746-f441-4530-927b-f0a62a99c512" xmlns:ns3="9c17c14c-5df2-4431-8fdf-424a5931b1f4" targetNamespace="http://schemas.microsoft.com/office/2006/metadata/properties" ma:root="true" ma:fieldsID="41a507089a331312bcacc6a04e6198f4" ns2:_="" ns3:_="">
    <xsd:import namespace="4e3f9746-f441-4530-927b-f0a62a99c512"/>
    <xsd:import namespace="9c17c14c-5df2-4431-8fdf-424a5931b1f4"/>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SearchProperties" minOccurs="0"/>
                <xsd:element ref="ns3:MediaServiceObjectDetectorVersions" minOccurs="0"/>
                <xsd:element ref="ns3:MediaServiceDateTaken" minOccurs="0"/>
                <xsd:element ref="ns3:MediaServiceGenerationTime" minOccurs="0"/>
                <xsd:element ref="ns3:MediaServiceEventHashCode" minOccurs="0"/>
                <xsd:element ref="ns3:MediaLengthInSeconds" minOccurs="0"/>
                <xsd:element ref="ns3:MediaServiceLocation" minOccurs="0"/>
                <xsd:element ref="ns3:lcf76f155ced4ddcb4097134ff3c332f" minOccurs="0"/>
                <xsd:element ref="ns2:TaxCatchAll"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e3f9746-f441-4530-927b-f0a62a99c512"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dexed="true"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TaxCatchAll" ma:index="22" nillable="true" ma:displayName="Taxonomy Catch All Column" ma:hidden="true" ma:list="{000cd8c1-e207-4b38-9c16-bab5a6aaf47f}" ma:internalName="TaxCatchAll" ma:showField="CatchAllData" ma:web="4e3f9746-f441-4530-927b-f0a62a99c512">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9c17c14c-5df2-4431-8fdf-424a5931b1f4"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Location" ma:index="19" nillable="true" ma:displayName="Location" ma:description="" ma:indexed="true" ma:internalName="MediaServiceLocation"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2c788b49-3aed-4066-ab07-65f7d4b76d65" ma:termSetId="09814cd3-568e-fe90-9814-8d621ff8fb84" ma:anchorId="fba54fb3-c3e1-fe81-a776-ca4b69148c4d" ma:open="true" ma:isKeyword="false">
      <xsd:complexType>
        <xsd:sequence>
          <xsd:element ref="pc:Terms" minOccurs="0" maxOccurs="1"/>
        </xsd:sequence>
      </xsd:complexType>
    </xsd:element>
    <xsd:element name="MediaServiceOCR" ma:index="23"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4e3f9746-f441-4530-927b-f0a62a99c512" xsi:nil="true"/>
    <lcf76f155ced4ddcb4097134ff3c332f xmlns="9c17c14c-5df2-4431-8fdf-424a5931b1f4">
      <Terms xmlns="http://schemas.microsoft.com/office/infopath/2007/PartnerControls"/>
    </lcf76f155ced4ddcb4097134ff3c332f>
    <_dlc_DocId xmlns="4e3f9746-f441-4530-927b-f0a62a99c512">NHRJHJCW577Q-112099445-182276</_dlc_DocId>
    <_dlc_DocIdUrl xmlns="4e3f9746-f441-4530-927b-f0a62a99c512">
      <Url>https://asmc.sharepoint.com/sites/Company/_layouts/15/DocIdRedir.aspx?ID=NHRJHJCW577Q-112099445-182276</Url>
      <Description>NHRJHJCW577Q-112099445-182276</Description>
    </_dlc_DocIdUrl>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D8DEA748-01D7-41E1-8D43-397958A8F99F}"/>
</file>

<file path=customXml/itemProps2.xml><?xml version="1.0" encoding="utf-8"?>
<ds:datastoreItem xmlns:ds="http://schemas.openxmlformats.org/officeDocument/2006/customXml" ds:itemID="{3AFBAA18-F631-4E3E-8B75-DFB37A892418}">
  <ds:schemaRefs>
    <ds:schemaRef ds:uri="http://purl.org/dc/terms/"/>
    <ds:schemaRef ds:uri="http://schemas.microsoft.com/office/2006/documentManagement/types"/>
    <ds:schemaRef ds:uri="http://www.w3.org/XML/1998/namespace"/>
    <ds:schemaRef ds:uri="dee13f3b-fecf-48b6-a534-fe574eb492e8"/>
    <ds:schemaRef ds:uri="http://purl.org/dc/elements/1.1/"/>
    <ds:schemaRef ds:uri="http://schemas.microsoft.com/office/infopath/2007/PartnerControls"/>
    <ds:schemaRef ds:uri="http://schemas.microsoft.com/office/2006/metadata/properties"/>
    <ds:schemaRef ds:uri="http://purl.org/dc/dcmitype/"/>
    <ds:schemaRef ds:uri="http://schemas.openxmlformats.org/package/2006/metadata/core-properties"/>
    <ds:schemaRef ds:uri="716e93ac-d5f9-4903-b714-26b07a042300"/>
  </ds:schemaRefs>
</ds:datastoreItem>
</file>

<file path=customXml/itemProps3.xml><?xml version="1.0" encoding="utf-8"?>
<ds:datastoreItem xmlns:ds="http://schemas.openxmlformats.org/officeDocument/2006/customXml" ds:itemID="{A468F111-08A2-4025-A679-2D3CFC1BD3D9}">
  <ds:schemaRefs>
    <ds:schemaRef ds:uri="http://schemas.microsoft.com/sharepoint/v3/contenttype/forms"/>
  </ds:schemaRefs>
</ds:datastoreItem>
</file>

<file path=customXml/itemProps4.xml><?xml version="1.0" encoding="utf-8"?>
<ds:datastoreItem xmlns:ds="http://schemas.openxmlformats.org/officeDocument/2006/customXml" ds:itemID="{D0034EB1-FEE1-48F7-95E1-A9E50D734B44}"/>
</file>

<file path=docProps/app.xml><?xml version="1.0" encoding="utf-8"?>
<Properties xmlns="http://schemas.openxmlformats.org/officeDocument/2006/extended-properties" xmlns:vt="http://schemas.openxmlformats.org/officeDocument/2006/docPropsVTypes">
  <TotalTime>12759</TotalTime>
  <Words>2154</Words>
  <Application>Microsoft Office PowerPoint</Application>
  <PresentationFormat>Widescreen</PresentationFormat>
  <Paragraphs>274</Paragraphs>
  <Slides>20</Slides>
  <Notes>20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20</vt:i4>
      </vt:variant>
    </vt:vector>
  </HeadingPairs>
  <TitlesOfParts>
    <vt:vector size="30" baseType="lpstr">
      <vt:lpstr>Abadi</vt:lpstr>
      <vt:lpstr>Arial</vt:lpstr>
      <vt:lpstr>Arial Nova</vt:lpstr>
      <vt:lpstr>athelas</vt:lpstr>
      <vt:lpstr>AthelasWeb-Bold</vt:lpstr>
      <vt:lpstr>Calibri</vt:lpstr>
      <vt:lpstr>Helvetica-Bold</vt:lpstr>
      <vt:lpstr>Times-Roman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Sharon Bush</dc:creator>
  <cp:lastModifiedBy>Mark Lalor</cp:lastModifiedBy>
  <cp:revision>259</cp:revision>
  <cp:lastPrinted>2024-01-31T02:20:00Z</cp:lastPrinted>
  <dcterms:created xsi:type="dcterms:W3CDTF">2021-03-15T09:13:03Z</dcterms:created>
  <dcterms:modified xsi:type="dcterms:W3CDTF">2025-03-25T20:57:34Z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AdHocReviewCycleID">
    <vt:i4>-2005456591</vt:i4>
  </property>
  <property fmtid="{D5CDD505-2E9C-101B-9397-08002B2CF9AE}" pid="3" name="_NewReviewCycle">
    <vt:lpwstr/>
  </property>
  <property fmtid="{D5CDD505-2E9C-101B-9397-08002B2CF9AE}" pid="4" name="_EmailSubject">
    <vt:lpwstr>PDA session slides</vt:lpwstr>
  </property>
  <property fmtid="{D5CDD505-2E9C-101B-9397-08002B2CF9AE}" pid="5" name="_AuthorEmail">
    <vt:lpwstr>Melanie.Shuter@oir.qld.gov.au</vt:lpwstr>
  </property>
  <property fmtid="{D5CDD505-2E9C-101B-9397-08002B2CF9AE}" pid="6" name="_AuthorEmailDisplayName">
    <vt:lpwstr>Melanie Shuter</vt:lpwstr>
  </property>
  <property fmtid="{D5CDD505-2E9C-101B-9397-08002B2CF9AE}" pid="7" name="_PreviousAdHocReviewCycleID">
    <vt:i4>-88389413</vt:i4>
  </property>
  <property fmtid="{D5CDD505-2E9C-101B-9397-08002B2CF9AE}" pid="8" name="ContentTypeId">
    <vt:lpwstr>0x0101007A381EE5D03D124A9E7BA4379B70ABB7</vt:lpwstr>
  </property>
  <property fmtid="{D5CDD505-2E9C-101B-9397-08002B2CF9AE}" pid="9" name="_dlc_DocIdItemGuid">
    <vt:lpwstr>abe5d2ec-3f0f-4271-85e6-c9eba39a4d60</vt:lpwstr>
  </property>
</Properties>
</file>